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83"/>
  </p:notesMasterIdLst>
  <p:handoutMasterIdLst>
    <p:handoutMasterId r:id="rId84"/>
  </p:handoutMasterIdLst>
  <p:sldIdLst>
    <p:sldId id="281" r:id="rId5"/>
    <p:sldId id="263" r:id="rId6"/>
    <p:sldId id="257" r:id="rId7"/>
    <p:sldId id="283" r:id="rId8"/>
    <p:sldId id="284" r:id="rId9"/>
    <p:sldId id="368" r:id="rId10"/>
    <p:sldId id="369" r:id="rId11"/>
    <p:sldId id="370" r:id="rId12"/>
    <p:sldId id="371" r:id="rId13"/>
    <p:sldId id="372" r:id="rId14"/>
    <p:sldId id="373" r:id="rId15"/>
    <p:sldId id="374" r:id="rId16"/>
    <p:sldId id="375" r:id="rId17"/>
    <p:sldId id="376" r:id="rId18"/>
    <p:sldId id="377" r:id="rId19"/>
    <p:sldId id="380" r:id="rId20"/>
    <p:sldId id="395" r:id="rId21"/>
    <p:sldId id="396" r:id="rId22"/>
    <p:sldId id="400" r:id="rId23"/>
    <p:sldId id="399" r:id="rId24"/>
    <p:sldId id="397" r:id="rId25"/>
    <p:sldId id="292" r:id="rId26"/>
    <p:sldId id="287" r:id="rId27"/>
    <p:sldId id="288" r:id="rId28"/>
    <p:sldId id="289" r:id="rId29"/>
    <p:sldId id="290" r:id="rId30"/>
    <p:sldId id="291" r:id="rId31"/>
    <p:sldId id="385" r:id="rId32"/>
    <p:sldId id="293" r:id="rId33"/>
    <p:sldId id="294" r:id="rId34"/>
    <p:sldId id="295" r:id="rId35"/>
    <p:sldId id="386" r:id="rId36"/>
    <p:sldId id="387" r:id="rId37"/>
    <p:sldId id="388" r:id="rId38"/>
    <p:sldId id="389" r:id="rId39"/>
    <p:sldId id="390" r:id="rId40"/>
    <p:sldId id="434" r:id="rId41"/>
    <p:sldId id="394" r:id="rId42"/>
    <p:sldId id="382" r:id="rId43"/>
    <p:sldId id="378" r:id="rId44"/>
    <p:sldId id="310" r:id="rId45"/>
    <p:sldId id="316" r:id="rId46"/>
    <p:sldId id="317" r:id="rId47"/>
    <p:sldId id="318" r:id="rId48"/>
    <p:sldId id="319" r:id="rId49"/>
    <p:sldId id="321" r:id="rId50"/>
    <p:sldId id="322" r:id="rId51"/>
    <p:sldId id="323" r:id="rId52"/>
    <p:sldId id="324" r:id="rId53"/>
    <p:sldId id="325" r:id="rId54"/>
    <p:sldId id="401" r:id="rId55"/>
    <p:sldId id="404" r:id="rId56"/>
    <p:sldId id="405" r:id="rId57"/>
    <p:sldId id="361" r:id="rId58"/>
    <p:sldId id="411" r:id="rId59"/>
    <p:sldId id="406" r:id="rId60"/>
    <p:sldId id="407" r:id="rId61"/>
    <p:sldId id="409" r:id="rId62"/>
    <p:sldId id="410" r:id="rId63"/>
    <p:sldId id="423" r:id="rId64"/>
    <p:sldId id="424" r:id="rId65"/>
    <p:sldId id="412" r:id="rId66"/>
    <p:sldId id="413" r:id="rId67"/>
    <p:sldId id="414" r:id="rId68"/>
    <p:sldId id="415" r:id="rId69"/>
    <p:sldId id="416" r:id="rId70"/>
    <p:sldId id="417" r:id="rId71"/>
    <p:sldId id="418" r:id="rId72"/>
    <p:sldId id="419" r:id="rId73"/>
    <p:sldId id="420" r:id="rId74"/>
    <p:sldId id="421" r:id="rId75"/>
    <p:sldId id="422" r:id="rId76"/>
    <p:sldId id="425" r:id="rId77"/>
    <p:sldId id="428" r:id="rId78"/>
    <p:sldId id="259" r:id="rId79"/>
    <p:sldId id="431" r:id="rId80"/>
    <p:sldId id="432" r:id="rId81"/>
    <p:sldId id="436" r:id="rId82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12A"/>
    <a:srgbClr val="8189A2"/>
    <a:srgbClr val="3E3D47"/>
    <a:srgbClr val="3D3C45"/>
    <a:srgbClr val="000000"/>
    <a:srgbClr val="43495B"/>
    <a:srgbClr val="5559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17" autoAdjust="0"/>
    <p:restoredTop sz="75380" autoAdjust="0"/>
  </p:normalViewPr>
  <p:slideViewPr>
    <p:cSldViewPr snapToGrid="0">
      <p:cViewPr varScale="1">
        <p:scale>
          <a:sx n="83" d="100"/>
          <a:sy n="83" d="100"/>
        </p:scale>
        <p:origin x="1632" y="60"/>
      </p:cViewPr>
      <p:guideLst/>
    </p:cSldViewPr>
  </p:slideViewPr>
  <p:outlineViewPr>
    <p:cViewPr>
      <p:scale>
        <a:sx n="33" d="100"/>
        <a:sy n="33" d="100"/>
      </p:scale>
      <p:origin x="0" y="-86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80" d="100"/>
        <a:sy n="80" d="100"/>
      </p:scale>
      <p:origin x="0" y="-3540"/>
    </p:cViewPr>
  </p:sorterViewPr>
  <p:notesViewPr>
    <p:cSldViewPr snapToGrid="0">
      <p:cViewPr varScale="1">
        <p:scale>
          <a:sx n="86" d="100"/>
          <a:sy n="86" d="100"/>
        </p:scale>
        <p:origin x="3822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handoutMaster" Target="handoutMasters/handoutMaster1.xml"/><Relationship Id="rId89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D8FCD50D-240B-4202-BA15-9436303309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0986A40-88CC-4CF8-A82C-0522A84173E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9B72A40-99FF-4889-BBB6-308DCFBE77A7}" type="datetime1">
              <a:rPr lang="pt-BR" smtClean="0"/>
              <a:t>02/12/2022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21F718-5D0C-484C-9E94-4002D1F60A1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546DE25-1D25-4297-ACEE-43B0A6165A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A706342-55CD-4F55-9921-27DD6E1BAC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5951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0A17D1-B8A9-44CF-BD78-60CD20DBE6C3}" type="datetime1">
              <a:rPr lang="pt-BR" smtClean="0"/>
              <a:pPr/>
              <a:t>02/12/2022</a:t>
            </a:fld>
            <a:endParaRPr lang="pt-BR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0C86772-94DE-41DD-845F-738AE05EE900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9184252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59832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partimos para o uso de </a:t>
            </a:r>
            <a:r>
              <a:rPr lang="pt-BR" dirty="0" err="1"/>
              <a:t>Machine</a:t>
            </a:r>
            <a:r>
              <a:rPr lang="pt-BR" dirty="0"/>
              <a:t> Learning. Em específico, um algoritmo de </a:t>
            </a:r>
            <a:r>
              <a:rPr lang="pt-BR" dirty="0" err="1"/>
              <a:t>clusterização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Inicialmente, é feita a padronização das séries temporais do preço de fechamento de cada ativo</a:t>
            </a:r>
          </a:p>
          <a:p>
            <a:endParaRPr lang="pt-BR" dirty="0"/>
          </a:p>
          <a:p>
            <a:r>
              <a:rPr lang="pt-BR" sz="1200" dirty="0"/>
              <a:t>Em seguida, os ativos são divididos em 10 grupos através do algoritmo de agrupamento (K-</a:t>
            </a:r>
            <a:r>
              <a:rPr lang="pt-BR" sz="1200" dirty="0" err="1"/>
              <a:t>Means</a:t>
            </a:r>
            <a:r>
              <a:rPr lang="pt-BR" sz="1200" dirty="0"/>
              <a:t>), onde cada preço de fechamento é tratado como uma dimensão (atributo).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6618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partimos para o uso de </a:t>
            </a:r>
            <a:r>
              <a:rPr lang="pt-BR" dirty="0" err="1"/>
              <a:t>Machine</a:t>
            </a:r>
            <a:r>
              <a:rPr lang="pt-BR" dirty="0"/>
              <a:t> Learning. Em específico, um algoritmo de </a:t>
            </a:r>
            <a:r>
              <a:rPr lang="pt-BR" dirty="0" err="1"/>
              <a:t>clusterização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Inicialmente, é feita a padronização das séries temporais do preço de fechamento de cada ativo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61124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HealthCare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28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204027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Industries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29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6199436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Composição dos Grupos em função dos Setores e vice-versa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2488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Composição dos Grupos em função dos Setores e vice-versa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49311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Análise exploratória dos Ativos:</a:t>
            </a:r>
          </a:p>
          <a:p>
            <a:pPr algn="l"/>
            <a:endParaRPr lang="pt-BR" sz="1200" dirty="0"/>
          </a:p>
          <a:p>
            <a:pPr algn="l"/>
            <a:r>
              <a:rPr lang="pt-BR" sz="1200" dirty="0"/>
              <a:t>Expoente de </a:t>
            </a:r>
            <a:r>
              <a:rPr lang="pt-BR" sz="1200" dirty="0" err="1"/>
              <a:t>Hurst</a:t>
            </a:r>
            <a:endParaRPr lang="pt-BR" sz="1200" dirty="0"/>
          </a:p>
          <a:p>
            <a:pPr algn="l"/>
            <a:r>
              <a:rPr lang="pt-BR" sz="1200" dirty="0"/>
              <a:t>e</a:t>
            </a:r>
          </a:p>
          <a:p>
            <a:pPr algn="l"/>
            <a:r>
              <a:rPr lang="pt-BR" sz="1200" dirty="0"/>
              <a:t>Regressão Linear do preço padronizado dos últimos 500 dias</a:t>
            </a:r>
          </a:p>
          <a:p>
            <a:pPr algn="l"/>
            <a:endParaRPr lang="pt-BR" sz="1200" dirty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52647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66585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50872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5190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7384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São eliminados ativos cujo Expoente de </a:t>
            </a:r>
            <a:r>
              <a:rPr lang="pt-BR" sz="1200" dirty="0" err="1"/>
              <a:t>Hurst</a:t>
            </a:r>
            <a:r>
              <a:rPr lang="pt-BR" sz="1200" dirty="0"/>
              <a:t> são inferiores a 0.55 numa tentativa de desconsiderar os ativos que no período analisado estão lateralizados (sem tendência)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2562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É selecionado o ativo de cada Grupo cuja reta de regressão do preço de fechamento padronizado possui o maior coeficiente angular (em valor).</a:t>
            </a:r>
            <a:r>
              <a:rPr lang="el-GR" sz="1200" b="1" dirty="0">
                <a:solidFill>
                  <a:srgbClr val="3E3D47"/>
                </a:solidFill>
              </a:rPr>
              <a:t> </a:t>
            </a:r>
            <a:endParaRPr lang="pt-BR" sz="1200" dirty="0"/>
          </a:p>
          <a:p>
            <a:pPr algn="l"/>
            <a:endParaRPr lang="pt-BR" sz="1200" dirty="0"/>
          </a:p>
          <a:p>
            <a:pPr algn="l"/>
            <a:r>
              <a:rPr lang="pt-BR" sz="1200" dirty="0"/>
              <a:t>Note que o “preço” de se diversificar a carteira é selecionar ativos com tendência de desvalorização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2042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41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448937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No entanto, os ativos foram previamente padronizados ao inicio da seleção, de modo a reta de tendência não necessariamente projeta ganhos iguais, como exemplificado nos próximos slides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2301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No entanto, os ativos foram previamente padronizados ao inicio da seleção, de modo a reta de tendência não necessariamente projeta ganhos iguais, como exemplificado nos próximos slides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8946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dirty="0"/>
              <a:t>No entanto, os ativos foram previamente padronizados ao inicio da seleção, de modo a reta de tendência não necessariamente projeta ganhos iguais, como exemplificado nos próximos slides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3520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1200" dirty="0"/>
              <a:t>Logo, a distribuição do saldo da carteira será feita de forma ponderada em função do crescimento percentual do ativo</a:t>
            </a:r>
          </a:p>
          <a:p>
            <a:pPr algn="just"/>
            <a:endParaRPr lang="pt-BR" sz="1200" dirty="0"/>
          </a:p>
          <a:p>
            <a:pPr algn="just"/>
            <a:endParaRPr lang="pt-BR" sz="1200" dirty="0"/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São aplicadas restrições à ativos cuja tendência é de desvalorização, de modo que eles comprometam somente 5% da carteira.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57048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1200" dirty="0"/>
              <a:t>Logo, a distribuição do saldo da carteira será feita de forma ponderada em função do coeficiente angular da reta de regressão dos preços de fechamento de cada ativo selecionado.</a:t>
            </a:r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São aplicadas restrições à ativos cuja tendência é de desvalorização, de modo que eles comprometam somente 5% da carteira.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8445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58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037386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Composição de Carteira S&amp;P500 utilizando a estratégia apresentada, tomando por base análise de preço de fechamento compreendido entre 21/10/2017 e 21/10/2019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538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681297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Composição de Carteira S&amp;P500 utilizando a estratégia apresentada, tomando por base análise de preço de fechamento compreendido entre 21/10/2017 e 21/10/2019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1988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Variação diária do preço de fechamento de cada ativo pertencente à carteira (nos próximos 2 anos após aplicação)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62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03257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endParaRPr lang="pt-BR" sz="800" dirty="0">
              <a:solidFill>
                <a:schemeClr val="bg1"/>
              </a:solidFill>
            </a:endParaRPr>
          </a:p>
          <a:p>
            <a:pPr algn="r"/>
            <a:r>
              <a:rPr lang="pt-BR" sz="1200" dirty="0">
                <a:solidFill>
                  <a:schemeClr val="bg1"/>
                </a:solidFill>
              </a:rPr>
              <a:t>crescimento percentual diário do preço de fechamento da carteira </a:t>
            </a:r>
            <a:r>
              <a:rPr lang="pt-BR" sz="1200" dirty="0"/>
              <a:t>(nos próximos 2 anos após aplicação)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73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7402178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Variação diária total do preço de fechamento da carteira (nos próximos 2 anos após aplicação)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74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5145624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Modelo puramente gráfico sem updates do mundo externo. Não leva em consideração preceitos da Análise Fundamentalista, </a:t>
            </a:r>
            <a:r>
              <a:rPr lang="pt-BR" sz="1200" dirty="0" err="1"/>
              <a:t>Evaluation</a:t>
            </a:r>
            <a:r>
              <a:rPr lang="pt-BR" sz="1200" dirty="0"/>
              <a:t>, conjuntura de mercados, políticas econômicas, mudanças de governo, etc.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56932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Logo, para se manter válido no longo prazo, deve ser conciliado com atualizações periódicas de carteira, estratégias para a realização de lucro parcial, ou em último caso, aplicações limitadas ao médio prazo (aprox. 2 anos que é o período que a estratégia “olha” para trás)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02673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sz="1200" dirty="0"/>
              <a:t>Logo, a distribuição do saldo da carteira será feita de forma ponderada em função do crescimento percentual do ativo</a:t>
            </a:r>
          </a:p>
          <a:p>
            <a:pPr algn="just"/>
            <a:endParaRPr lang="pt-BR" sz="1200" dirty="0"/>
          </a:p>
          <a:p>
            <a:pPr algn="just"/>
            <a:endParaRPr lang="pt-BR" sz="1200" dirty="0"/>
          </a:p>
          <a:p>
            <a:pPr algn="just"/>
            <a:endParaRPr lang="pt-BR" sz="1200" dirty="0"/>
          </a:p>
          <a:p>
            <a:pPr algn="just"/>
            <a:r>
              <a:rPr lang="pt-BR" sz="1200" dirty="0"/>
              <a:t>São aplicadas restrições à ativos cuja tendência é de desvalorização, de modo que eles comprometam somente 5% da carteira.</a:t>
            </a:r>
          </a:p>
          <a:p>
            <a:pPr algn="l"/>
            <a:endParaRPr lang="pt-BR" sz="120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9479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9197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pt-BR" sz="1200" dirty="0"/>
              <a:t>Como forma de se diversificar a carteira, pensou-se inicialmente em agrupar os ativos por setor de atuação</a:t>
            </a:r>
          </a:p>
          <a:p>
            <a:pPr algn="l"/>
            <a:endParaRPr lang="pt-BR" sz="1200" dirty="0"/>
          </a:p>
          <a:p>
            <a:pPr algn="l"/>
            <a:r>
              <a:rPr lang="pt-BR" sz="1200" dirty="0"/>
              <a:t>No entanto, como os próximos gráficos irão sugerir, notou-se que esse não seria um bom critério.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3694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ConsumerStaples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noProof="0" smtClean="0"/>
              <a:t>7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322705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partimos para o uso de </a:t>
            </a:r>
            <a:r>
              <a:rPr lang="pt-BR" dirty="0" err="1"/>
              <a:t>Machine</a:t>
            </a:r>
            <a:r>
              <a:rPr lang="pt-BR" dirty="0"/>
              <a:t> Learning. Em específico, um algoritmo de </a:t>
            </a:r>
            <a:r>
              <a:rPr lang="pt-BR" dirty="0" err="1"/>
              <a:t>clusterização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Inicialmente, é feita a padronização das séries temporais do preço de fechamento de cada ativo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4773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9327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467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Então partimos para o uso de </a:t>
            </a:r>
            <a:r>
              <a:rPr lang="pt-BR" dirty="0" err="1"/>
              <a:t>Machine</a:t>
            </a:r>
            <a:r>
              <a:rPr lang="pt-BR" dirty="0"/>
              <a:t> Learning. Em específico, um algoritmo de </a:t>
            </a:r>
            <a:r>
              <a:rPr lang="pt-BR" dirty="0" err="1"/>
              <a:t>clusterização</a:t>
            </a:r>
            <a:r>
              <a:rPr lang="pt-BR" dirty="0"/>
              <a:t>.</a:t>
            </a:r>
          </a:p>
          <a:p>
            <a:endParaRPr lang="pt-BR" dirty="0"/>
          </a:p>
          <a:p>
            <a:r>
              <a:rPr lang="pt-BR" dirty="0"/>
              <a:t>Inicialmente, é feita a padronização das séries temporais do preço de fechamento de cada ativo</a:t>
            </a:r>
          </a:p>
          <a:p>
            <a:endParaRPr lang="pt-BR" dirty="0"/>
          </a:p>
          <a:p>
            <a:r>
              <a:rPr lang="pt-BR" sz="1200" dirty="0"/>
              <a:t>Em seguida, os ativos são divididos em 10 grupos através do algoritmo de agrupamento (K-</a:t>
            </a:r>
            <a:r>
              <a:rPr lang="pt-BR" sz="1200" dirty="0" err="1"/>
              <a:t>Means</a:t>
            </a:r>
            <a:r>
              <a:rPr lang="pt-BR" sz="1200" dirty="0"/>
              <a:t>), onde cada preço de fechamento é tratado como uma dimensão (atributo). 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E0C86772-94DE-41DD-845F-738AE05EE900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5918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0BE5F371-5525-435D-A976-3813CDC7E2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8332B57-459F-4669-8A88-96A6A1E147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33925" y="0"/>
            <a:ext cx="5758075" cy="539121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5394960" rtlCol="0" anchor="b"/>
          <a:lstStyle>
            <a:lvl1pPr>
              <a:lnSpc>
                <a:spcPct val="80000"/>
              </a:lnSpc>
              <a:defRPr sz="60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F4472392-D2F6-424E-BA23-46AF83099F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433926" y="5391215"/>
            <a:ext cx="5758074" cy="1466785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 dirty="0"/>
              <a:t>Clique para adicionar o texto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F49209FF-BA53-4DEA-823A-B6660FF16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4341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816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o para lançamento do Produt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ráfico 43">
            <a:extLst>
              <a:ext uri="{FF2B5EF4-FFF2-40B4-BE49-F238E27FC236}">
                <a16:creationId xmlns:a16="http://schemas.microsoft.com/office/drawing/2014/main" id="{D76CD6FD-D22D-437F-BDAE-7B3ECB0EF5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729937" y="0"/>
            <a:ext cx="7462063" cy="6858000"/>
          </a:xfrm>
          <a:custGeom>
            <a:avLst/>
            <a:gdLst>
              <a:gd name="connsiteX0" fmla="*/ 2766060 w 5591365"/>
              <a:gd name="connsiteY0" fmla="*/ 1566101 h 5138737"/>
              <a:gd name="connsiteX1" fmla="*/ 658749 w 5591365"/>
              <a:gd name="connsiteY1" fmla="*/ 2875979 h 5138737"/>
              <a:gd name="connsiteX2" fmla="*/ 0 w 5591365"/>
              <a:gd name="connsiteY2" fmla="*/ 4702016 h 5138737"/>
              <a:gd name="connsiteX3" fmla="*/ 26670 w 5591365"/>
              <a:gd name="connsiteY3" fmla="*/ 5138738 h 5138737"/>
              <a:gd name="connsiteX4" fmla="*/ 2675763 w 5591365"/>
              <a:gd name="connsiteY4" fmla="*/ 5138738 h 5138737"/>
              <a:gd name="connsiteX5" fmla="*/ 2481072 w 5591365"/>
              <a:gd name="connsiteY5" fmla="*/ 4439984 h 5138737"/>
              <a:gd name="connsiteX6" fmla="*/ 2804636 w 5591365"/>
              <a:gd name="connsiteY6" fmla="*/ 3584734 h 5138737"/>
              <a:gd name="connsiteX7" fmla="*/ 3798570 w 5591365"/>
              <a:gd name="connsiteY7" fmla="*/ 2814257 h 5138737"/>
              <a:gd name="connsiteX8" fmla="*/ 5378101 w 5591365"/>
              <a:gd name="connsiteY8" fmla="*/ 4717352 h 5138737"/>
              <a:gd name="connsiteX9" fmla="*/ 4949381 w 5591365"/>
              <a:gd name="connsiteY9" fmla="*/ 5138642 h 5138737"/>
              <a:gd name="connsiteX10" fmla="*/ 5591366 w 5591365"/>
              <a:gd name="connsiteY10" fmla="*/ 5138642 h 5138737"/>
              <a:gd name="connsiteX11" fmla="*/ 5591366 w 5591365"/>
              <a:gd name="connsiteY11" fmla="*/ 0 h 5138737"/>
              <a:gd name="connsiteX12" fmla="*/ 5397056 w 5591365"/>
              <a:gd name="connsiteY12" fmla="*/ 0 h 5138737"/>
              <a:gd name="connsiteX13" fmla="*/ 4684681 w 5591365"/>
              <a:gd name="connsiteY13" fmla="*/ 595217 h 5138737"/>
              <a:gd name="connsiteX14" fmla="*/ 4254627 w 5591365"/>
              <a:gd name="connsiteY14" fmla="*/ 0 h 5138737"/>
              <a:gd name="connsiteX15" fmla="*/ 1910620 w 5591365"/>
              <a:gd name="connsiteY15" fmla="*/ 0 h 5138737"/>
              <a:gd name="connsiteX16" fmla="*/ 2018633 w 5591365"/>
              <a:gd name="connsiteY16" fmla="*/ 314039 h 5138737"/>
              <a:gd name="connsiteX17" fmla="*/ 2766060 w 5591365"/>
              <a:gd name="connsiteY17" fmla="*/ 1566101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91365" h="5138737">
                <a:moveTo>
                  <a:pt x="2766060" y="1566101"/>
                </a:moveTo>
                <a:cubicBezTo>
                  <a:pt x="1800416" y="1946243"/>
                  <a:pt x="1097947" y="2382869"/>
                  <a:pt x="658749" y="2875979"/>
                </a:cubicBezTo>
                <a:cubicBezTo>
                  <a:pt x="219551" y="3368993"/>
                  <a:pt x="0" y="3977735"/>
                  <a:pt x="0" y="4702016"/>
                </a:cubicBezTo>
                <a:cubicBezTo>
                  <a:pt x="0" y="4853178"/>
                  <a:pt x="9049" y="4998720"/>
                  <a:pt x="26670" y="5138738"/>
                </a:cubicBezTo>
                <a:lnTo>
                  <a:pt x="2675763" y="5138738"/>
                </a:lnTo>
                <a:cubicBezTo>
                  <a:pt x="2546033" y="4937951"/>
                  <a:pt x="2481072" y="4705065"/>
                  <a:pt x="2481072" y="4439984"/>
                </a:cubicBezTo>
                <a:cubicBezTo>
                  <a:pt x="2481072" y="4136898"/>
                  <a:pt x="2588990" y="3851815"/>
                  <a:pt x="2804636" y="3584734"/>
                </a:cubicBezTo>
                <a:cubicBezTo>
                  <a:pt x="3020378" y="3317653"/>
                  <a:pt x="3351657" y="3060764"/>
                  <a:pt x="3798570" y="2814257"/>
                </a:cubicBezTo>
                <a:lnTo>
                  <a:pt x="5378101" y="4717352"/>
                </a:lnTo>
                <a:cubicBezTo>
                  <a:pt x="5225510" y="4879181"/>
                  <a:pt x="5082635" y="5019580"/>
                  <a:pt x="4949381" y="5138642"/>
                </a:cubicBezTo>
                <a:lnTo>
                  <a:pt x="5591366" y="5138642"/>
                </a:lnTo>
                <a:lnTo>
                  <a:pt x="5591366" y="0"/>
                </a:lnTo>
                <a:lnTo>
                  <a:pt x="5397056" y="0"/>
                </a:lnTo>
                <a:cubicBezTo>
                  <a:pt x="5226368" y="200978"/>
                  <a:pt x="4988910" y="399383"/>
                  <a:pt x="4684681" y="595217"/>
                </a:cubicBezTo>
                <a:cubicBezTo>
                  <a:pt x="4507230" y="377000"/>
                  <a:pt x="4364070" y="178689"/>
                  <a:pt x="4254627" y="0"/>
                </a:cubicBezTo>
                <a:lnTo>
                  <a:pt x="1910620" y="0"/>
                </a:lnTo>
                <a:cubicBezTo>
                  <a:pt x="1941005" y="105728"/>
                  <a:pt x="1976914" y="210407"/>
                  <a:pt x="2018633" y="314039"/>
                </a:cubicBezTo>
                <a:cubicBezTo>
                  <a:pt x="2172748" y="696754"/>
                  <a:pt x="2421922" y="1114044"/>
                  <a:pt x="2766060" y="156610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008A071-1D5B-4870-BDE1-3D7860940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5C4D3E7-34AF-4BBC-820B-B9D5B5582A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AF35B180-197F-4655-9DF9-6F97871FDF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E411CF-DDD5-47E6-AE48-6E78CED74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1584731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1D1CE1B6-B343-4CB0-8870-8F3029C940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298164" y="3058235"/>
            <a:ext cx="1435618" cy="123952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24DF789-75CD-4A82-A55E-B3FA178A94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531" y="521208"/>
            <a:ext cx="10302551" cy="535197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27" name="Espaço Reservado para Texto 14">
            <a:extLst>
              <a:ext uri="{FF2B5EF4-FFF2-40B4-BE49-F238E27FC236}">
                <a16:creationId xmlns:a16="http://schemas.microsoft.com/office/drawing/2014/main" id="{8148E7C4-0020-4D4D-98B4-CF74932ABA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51983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17" name="Espaço Reservado para Texto 14">
            <a:extLst>
              <a:ext uri="{FF2B5EF4-FFF2-40B4-BE49-F238E27FC236}">
                <a16:creationId xmlns:a16="http://schemas.microsoft.com/office/drawing/2014/main" id="{B661FBF8-345F-44C0-8E07-2ADA2912EB3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7823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F443AAEC-2D13-4AEA-B6F3-64CD19F53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7803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3" name="Espaço Reservado para Texto 14">
            <a:extLst>
              <a:ext uri="{FF2B5EF4-FFF2-40B4-BE49-F238E27FC236}">
                <a16:creationId xmlns:a16="http://schemas.microsoft.com/office/drawing/2014/main" id="{E645377D-2B37-46EC-85C8-CA0175FE7C7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98439" y="1584731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23" name="Espaço Reservado para Texto 14">
            <a:extLst>
              <a:ext uri="{FF2B5EF4-FFF2-40B4-BE49-F238E27FC236}">
                <a16:creationId xmlns:a16="http://schemas.microsoft.com/office/drawing/2014/main" id="{2BEF198A-8B55-4495-8E2C-7353D5ECB31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922399" y="1530267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24" name="Espaço Reservado para Texto 17">
            <a:extLst>
              <a:ext uri="{FF2B5EF4-FFF2-40B4-BE49-F238E27FC236}">
                <a16:creationId xmlns:a16="http://schemas.microsoft.com/office/drawing/2014/main" id="{C1789F23-CF61-46B6-8E1F-7AB61D2742D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922191" y="1798653"/>
            <a:ext cx="3365018" cy="1025598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1" name="Espaço Reservado para Texto 14">
            <a:extLst>
              <a:ext uri="{FF2B5EF4-FFF2-40B4-BE49-F238E27FC236}">
                <a16:creationId xmlns:a16="http://schemas.microsoft.com/office/drawing/2014/main" id="{4F3E1A50-0136-4F59-B77E-5F459F00AF3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51982" y="3058235"/>
            <a:ext cx="1435618" cy="1239520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5" name="Espaço Reservado para Texto 14">
            <a:extLst>
              <a:ext uri="{FF2B5EF4-FFF2-40B4-BE49-F238E27FC236}">
                <a16:creationId xmlns:a16="http://schemas.microsoft.com/office/drawing/2014/main" id="{0D867EC1-9F32-4507-9D3D-FD5C7065FB9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6879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36" name="Espaço Reservado para Texto 17">
            <a:extLst>
              <a:ext uri="{FF2B5EF4-FFF2-40B4-BE49-F238E27FC236}">
                <a16:creationId xmlns:a16="http://schemas.microsoft.com/office/drawing/2014/main" id="{273B4FE0-4DD8-43E5-A806-A3B5C606560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56859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4" name="Espaço Reservado para Texto 14">
            <a:extLst>
              <a:ext uri="{FF2B5EF4-FFF2-40B4-BE49-F238E27FC236}">
                <a16:creationId xmlns:a16="http://schemas.microsoft.com/office/drawing/2014/main" id="{49B6558B-2AB2-4BB0-B77C-1E54894F068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298438" y="3058235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7" name="Espaço Reservado para Texto 14">
            <a:extLst>
              <a:ext uri="{FF2B5EF4-FFF2-40B4-BE49-F238E27FC236}">
                <a16:creationId xmlns:a16="http://schemas.microsoft.com/office/drawing/2014/main" id="{0AF68C32-9E9C-41F0-9ACB-81A5B8E0616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912958" y="3025216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38" name="Espaço Reservado para Texto 17">
            <a:extLst>
              <a:ext uri="{FF2B5EF4-FFF2-40B4-BE49-F238E27FC236}">
                <a16:creationId xmlns:a16="http://schemas.microsoft.com/office/drawing/2014/main" id="{B4555F9F-B048-4A3C-B1BD-6092008CEC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912750" y="3293602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32" name="Espaço Reservado para Texto 14">
            <a:extLst>
              <a:ext uri="{FF2B5EF4-FFF2-40B4-BE49-F238E27FC236}">
                <a16:creationId xmlns:a16="http://schemas.microsoft.com/office/drawing/2014/main" id="{F587FCAF-B449-43EB-AE84-1BF56D4ADA9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51982" y="4531739"/>
            <a:ext cx="1435618" cy="12395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000" b="0" i="0" cap="all" spc="200" baseline="0">
                <a:solidFill>
                  <a:schemeClr val="accent2">
                    <a:lumMod val="7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Adicionar #</a:t>
            </a:r>
          </a:p>
        </p:txBody>
      </p:sp>
      <p:sp>
        <p:nvSpPr>
          <p:cNvPr id="39" name="Espaço Reservado para Texto 14">
            <a:extLst>
              <a:ext uri="{FF2B5EF4-FFF2-40B4-BE49-F238E27FC236}">
                <a16:creationId xmlns:a16="http://schemas.microsoft.com/office/drawing/2014/main" id="{C2A235B5-899D-4620-B89E-715B10591A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563951" y="4494630"/>
            <a:ext cx="3365361" cy="36512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subtítulo aqui </a:t>
            </a:r>
          </a:p>
        </p:txBody>
      </p:sp>
      <p:sp>
        <p:nvSpPr>
          <p:cNvPr id="40" name="Espaço Reservado para Texto 17">
            <a:extLst>
              <a:ext uri="{FF2B5EF4-FFF2-40B4-BE49-F238E27FC236}">
                <a16:creationId xmlns:a16="http://schemas.microsoft.com/office/drawing/2014/main" id="{7EA8C6DF-B88C-428A-90D8-86C317465F2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563743" y="4763016"/>
            <a:ext cx="3365018" cy="1003171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7A3E0C1B-BDF6-473C-82EC-3298F22A6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49F3231-43C6-49F7-B336-0E3A56D6D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E41B9FC-FE60-4D5B-A7C5-BE8486B61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9300886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ha do temp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AE419E45-DB97-4DFC-BDE1-B4AD51B0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281C62C9-FFA2-4AEE-8FC3-A4DAEFE274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14418"/>
            <a:ext cx="10515600" cy="5018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Conteúdo 7">
            <a:extLst>
              <a:ext uri="{FF2B5EF4-FFF2-40B4-BE49-F238E27FC236}">
                <a16:creationId xmlns:a16="http://schemas.microsoft.com/office/drawing/2014/main" id="{E7AA5994-F868-4A06-B33A-66C8B51E9E51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38200" y="1495425"/>
            <a:ext cx="10515600" cy="4649788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81A47C33-5A7A-4AED-9A52-3C23B79C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55DD258-4C4D-43B4-8A76-71FB3C4FC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0DB112-1E48-4647-82C7-DB5A1769B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41459744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 de Foco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ráfico 11">
            <a:extLst>
              <a:ext uri="{FF2B5EF4-FFF2-40B4-BE49-F238E27FC236}">
                <a16:creationId xmlns:a16="http://schemas.microsoft.com/office/drawing/2014/main" id="{EC3DDEF0-31D2-4F9A-BC90-624839FC6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CD52DBD-FCE3-4200-8796-599AD76DB9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6862" y="894716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6" name="Espaço Reservado para Texto 14">
            <a:extLst>
              <a:ext uri="{FF2B5EF4-FFF2-40B4-BE49-F238E27FC236}">
                <a16:creationId xmlns:a16="http://schemas.microsoft.com/office/drawing/2014/main" id="{4275A5D8-FFDD-4BA1-A19F-78CC721D90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70915" y="2215197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8" name="Espaço Reservado para Texto 17">
            <a:extLst>
              <a:ext uri="{FF2B5EF4-FFF2-40B4-BE49-F238E27FC236}">
                <a16:creationId xmlns:a16="http://schemas.microsoft.com/office/drawing/2014/main" id="{0916AEE1-7FDC-405E-B7F8-C3A7FEBD07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70707" y="2637562"/>
            <a:ext cx="4376489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" name="Espaço Reservado para Texto 14">
            <a:extLst>
              <a:ext uri="{FF2B5EF4-FFF2-40B4-BE49-F238E27FC236}">
                <a16:creationId xmlns:a16="http://schemas.microsoft.com/office/drawing/2014/main" id="{C244466E-4E38-43BC-A275-2E83B59875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73464" y="2215196"/>
            <a:ext cx="4376935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BDF3609D-E7F8-453C-B1CF-2E48118DEE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573945" y="2637561"/>
            <a:ext cx="4376490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4FF8B6E9-9794-42AA-BDE2-2F9DF1839E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559A997-FE21-4068-BD9C-7510BF6E4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242B91-07C6-4985-8E15-8D98F1A565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8531360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o Chegaremos Lá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áfico 11">
            <a:extLst>
              <a:ext uri="{FF2B5EF4-FFF2-40B4-BE49-F238E27FC236}">
                <a16:creationId xmlns:a16="http://schemas.microsoft.com/office/drawing/2014/main" id="{F35C7915-2A65-44A0-8407-F3A9430EA7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273204" y="0"/>
            <a:ext cx="7641807" cy="6858000"/>
          </a:xfrm>
          <a:custGeom>
            <a:avLst/>
            <a:gdLst>
              <a:gd name="connsiteX0" fmla="*/ 1545336 w 5726048"/>
              <a:gd name="connsiteY0" fmla="*/ 0 h 5138737"/>
              <a:gd name="connsiteX1" fmla="*/ 0 w 5726048"/>
              <a:gd name="connsiteY1" fmla="*/ 5138738 h 5138737"/>
              <a:gd name="connsiteX2" fmla="*/ 1837754 w 5726048"/>
              <a:gd name="connsiteY2" fmla="*/ 5138738 h 5138737"/>
              <a:gd name="connsiteX3" fmla="*/ 2697385 w 5726048"/>
              <a:gd name="connsiteY3" fmla="*/ 1510760 h 5138737"/>
              <a:gd name="connsiteX4" fmla="*/ 3593211 w 5726048"/>
              <a:gd name="connsiteY4" fmla="*/ 5138738 h 5138737"/>
              <a:gd name="connsiteX5" fmla="*/ 5726049 w 5726048"/>
              <a:gd name="connsiteY5" fmla="*/ 5138738 h 5138737"/>
              <a:gd name="connsiteX6" fmla="*/ 4256056 w 5726048"/>
              <a:gd name="connsiteY6" fmla="*/ 0 h 5138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26048" h="5138737">
                <a:moveTo>
                  <a:pt x="1545336" y="0"/>
                </a:moveTo>
                <a:lnTo>
                  <a:pt x="0" y="5138738"/>
                </a:lnTo>
                <a:lnTo>
                  <a:pt x="1837754" y="5138738"/>
                </a:lnTo>
                <a:lnTo>
                  <a:pt x="2697385" y="1510760"/>
                </a:lnTo>
                <a:lnTo>
                  <a:pt x="3593211" y="5138738"/>
                </a:lnTo>
                <a:lnTo>
                  <a:pt x="5726049" y="5138738"/>
                </a:lnTo>
                <a:lnTo>
                  <a:pt x="4256056" y="0"/>
                </a:lnTo>
                <a:close/>
              </a:path>
            </a:pathLst>
          </a:custGeom>
          <a:solidFill>
            <a:schemeClr val="accent5">
              <a:alpha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pt-BR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5F257D4-C810-4CFA-8B86-45EE05E1BC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28869" y="893674"/>
            <a:ext cx="10515600" cy="495300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Texto 14">
            <a:extLst>
              <a:ext uri="{FF2B5EF4-FFF2-40B4-BE49-F238E27FC236}">
                <a16:creationId xmlns:a16="http://schemas.microsoft.com/office/drawing/2014/main" id="{23C10DEF-E8ED-436F-B228-86D73E3D45F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510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9" name="Espaço Reservado para Texto 17">
            <a:extLst>
              <a:ext uri="{FF2B5EF4-FFF2-40B4-BE49-F238E27FC236}">
                <a16:creationId xmlns:a16="http://schemas.microsoft.com/office/drawing/2014/main" id="{4CD509E6-3210-4BEC-B28E-BFF3CBD2189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89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1" name="Espaço Reservado para Texto 14">
            <a:extLst>
              <a:ext uri="{FF2B5EF4-FFF2-40B4-BE49-F238E27FC236}">
                <a16:creationId xmlns:a16="http://schemas.microsoft.com/office/drawing/2014/main" id="{98D55AF8-203B-4573-910D-40DAA7E3913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6540" y="2216238"/>
            <a:ext cx="3604193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AD2DFF4B-F817-4BFC-B12F-1E0457EF07B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06333" y="2638603"/>
            <a:ext cx="3603826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1C8EFF5B-8675-4033-9576-3B84EED6C64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07980" y="2216238"/>
            <a:ext cx="3387610" cy="42236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l">
              <a:buNone/>
              <a:defRPr sz="2000" b="0" i="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um subtítulo aqui </a:t>
            </a:r>
          </a:p>
        </p:txBody>
      </p:sp>
      <p:sp>
        <p:nvSpPr>
          <p:cNvPr id="16" name="Espaço Reservado para Texto 17">
            <a:extLst>
              <a:ext uri="{FF2B5EF4-FFF2-40B4-BE49-F238E27FC236}">
                <a16:creationId xmlns:a16="http://schemas.microsoft.com/office/drawing/2014/main" id="{B47FAE44-E9F0-4F90-9E79-AFB6CE26F40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07772" y="2638603"/>
            <a:ext cx="3387265" cy="3325723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spcBef>
                <a:spcPts val="1000"/>
              </a:spcBef>
              <a:spcAft>
                <a:spcPts val="0"/>
              </a:spcAft>
              <a:buFont typeface="Segoe UI Light" panose="020B0502040204020203" pitchFamily="34" charset="0"/>
              <a:buNone/>
              <a:defRPr sz="1600" spc="5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1EEB9BDF-11CB-4EA0-B2E4-1CD82B6ED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2940558-56C3-4F42-A159-12BF8872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8091AB6-67A9-4FEE-98C9-495A1CCB1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9245703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ári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85036E8E-72DC-4FB2-BC8F-CA1AD2F3B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V="1">
            <a:off x="0" y="0"/>
            <a:ext cx="6095998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5E96FC-B47B-4DA1-9369-B765A705FA9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2287" y="2068863"/>
            <a:ext cx="4594823" cy="557552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1" name="Espaço Reservado para Texto 12">
            <a:extLst>
              <a:ext uri="{FF2B5EF4-FFF2-40B4-BE49-F238E27FC236}">
                <a16:creationId xmlns:a16="http://schemas.microsoft.com/office/drawing/2014/main" id="{8800B990-833E-4C0D-A433-B21CF9A79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2287" y="2626414"/>
            <a:ext cx="4259684" cy="2859991"/>
          </a:xfrm>
          <a:prstGeom prst="rect">
            <a:avLst/>
          </a:prstGeom>
        </p:spPr>
        <p:txBody>
          <a:bodyPr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14" name="Espaço Reservado para o Número do Slide 5">
            <a:extLst>
              <a:ext uri="{FF2B5EF4-FFF2-40B4-BE49-F238E27FC236}">
                <a16:creationId xmlns:a16="http://schemas.microsoft.com/office/drawing/2014/main" id="{87627E8A-9EB4-41E2-8847-B5BDD7FC7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3862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162D8A98-3508-4B88-A239-BBFF76D51F4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096000" y="0"/>
            <a:ext cx="6096000" cy="3429000"/>
          </a:xfrm>
          <a:prstGeom prst="rect">
            <a:avLst/>
          </a:prstGeom>
          <a:solidFill>
            <a:schemeClr val="accent2"/>
          </a:solidFill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Espaço Reservado para Imagem 6">
            <a:extLst>
              <a:ext uri="{FF2B5EF4-FFF2-40B4-BE49-F238E27FC236}">
                <a16:creationId xmlns:a16="http://schemas.microsoft.com/office/drawing/2014/main" id="{6C103218-0175-45B7-900A-DF77A2CC6BE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5999" y="3429000"/>
            <a:ext cx="6096000" cy="3429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3" name="Espaço Reservado para Rodapé 4">
            <a:extLst>
              <a:ext uri="{FF2B5EF4-FFF2-40B4-BE49-F238E27FC236}">
                <a16:creationId xmlns:a16="http://schemas.microsoft.com/office/drawing/2014/main" id="{8F1478D8-A909-4307-9777-531032CF2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95998" y="6356350"/>
            <a:ext cx="3249170" cy="501649"/>
          </a:xfrm>
          <a:solidFill>
            <a:schemeClr val="accent1">
              <a:lumMod val="50000"/>
              <a:alpha val="9000"/>
            </a:schemeClr>
          </a:solidFill>
        </p:spPr>
        <p:txBody>
          <a:bodyPr lIns="365760" bIns="182880" rtlCol="0" anchor="b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12" name="Espaço Reservado para Data 3">
            <a:extLst>
              <a:ext uri="{FF2B5EF4-FFF2-40B4-BE49-F238E27FC236}">
                <a16:creationId xmlns:a16="http://schemas.microsoft.com/office/drawing/2014/main" id="{F33DDC16-EF3C-4507-A82A-86B1B82C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345167" y="6356350"/>
            <a:ext cx="2846831" cy="501650"/>
          </a:xfrm>
          <a:solidFill>
            <a:schemeClr val="accent1">
              <a:lumMod val="50000"/>
              <a:alpha val="9000"/>
            </a:schemeClr>
          </a:solidFill>
        </p:spPr>
        <p:txBody>
          <a:bodyPr rIns="594360" bIns="182880" rtlCol="0" anchor="b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0529999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brigado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Imagem 7">
            <a:extLst>
              <a:ext uri="{FF2B5EF4-FFF2-40B4-BE49-F238E27FC236}">
                <a16:creationId xmlns:a16="http://schemas.microsoft.com/office/drawing/2014/main" id="{61E42000-EF35-469E-8324-0C7BD97EF71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6FEB11-3B93-4C0A-A820-D5B092929B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575851" cy="4210387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68680" bIns="182880" rtlCol="0" anchor="b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adicionar o título</a:t>
            </a:r>
          </a:p>
        </p:txBody>
      </p:sp>
      <p:sp>
        <p:nvSpPr>
          <p:cNvPr id="8" name="Espaço Reservado para Texto 12">
            <a:extLst>
              <a:ext uri="{FF2B5EF4-FFF2-40B4-BE49-F238E27FC236}">
                <a16:creationId xmlns:a16="http://schemas.microsoft.com/office/drawing/2014/main" id="{CE695F7E-76BA-4A5F-9C71-C47DD1B567B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-1" y="4210388"/>
            <a:ext cx="5575849" cy="2118216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t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B466E471-F864-4D68-9682-2E0108374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-1" y="6331226"/>
            <a:ext cx="3497063" cy="526774"/>
          </a:xfrm>
          <a:solidFill>
            <a:schemeClr val="accent1">
              <a:lumMod val="50000"/>
              <a:alpha val="9000"/>
            </a:schemeClr>
          </a:solidFill>
        </p:spPr>
        <p:txBody>
          <a:bodyPr lIns="850392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32384D-15A3-4765-AA16-FD8F27E55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36472"/>
            <a:ext cx="5197878" cy="529397"/>
          </a:xfrm>
          <a:solidFill>
            <a:schemeClr val="accent1">
              <a:lumMod val="50000"/>
              <a:alpha val="9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3BEB306-C51D-4724-AA0E-9EFA95D6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28604"/>
            <a:ext cx="3497060" cy="529396"/>
          </a:xfrm>
          <a:solidFill>
            <a:schemeClr val="accent1">
              <a:lumMod val="50000"/>
              <a:alpha val="9000"/>
            </a:schemeClr>
          </a:solidFill>
        </p:spPr>
        <p:txBody>
          <a:bodyPr rIns="585216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6855465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C8FDED5-BF90-0A0F-B772-306EB5A00C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A88FB6B-B7A8-8F44-245C-828D5F8B07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94C0774-9926-7BD3-6EEF-F65E94396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0ABA2-B6D2-451E-913D-6807EAF7B826}" type="datetimeFigureOut">
              <a:rPr lang="pt-BR" smtClean="0"/>
              <a:t>02/12/2022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2A73CD-AF17-FF7A-9E06-628331BE5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9DF896-FE1A-3DA2-1987-D202EC175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485419-8B0C-4184-AA63-3A290E5D901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20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ECBA8-B670-42D7-A41A-9EEF34539A8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59826" y="1209670"/>
            <a:ext cx="5135764" cy="495300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4D74CE58-DADF-49AA-ACA2-255E4E0CEFF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6096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2">
            <a:extLst>
              <a:ext uri="{FF2B5EF4-FFF2-40B4-BE49-F238E27FC236}">
                <a16:creationId xmlns:a16="http://schemas.microsoft.com/office/drawing/2014/main" id="{908065E7-24BC-4E6E-B716-10D3EFBE36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559826" y="1789866"/>
            <a:ext cx="5135764" cy="3577259"/>
          </a:xfrm>
          <a:prstGeom prst="rect">
            <a:avLst/>
          </a:prstGeom>
        </p:spPr>
        <p:txBody>
          <a:bodyPr rtlCol="0"/>
          <a:lstStyle>
            <a:lvl1pPr marL="0" indent="0">
              <a:lnSpc>
                <a:spcPct val="125000"/>
              </a:lnSpc>
              <a:buNone/>
              <a:defRPr sz="18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F66810BB-89E8-42E9-835D-08D37EEA1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BA8AC4F-C5EE-4991-A325-A93AAFB46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  <a:endParaRPr lang="pt-BR" noProof="0" dirty="0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E67D8A0-22D0-4A0F-9295-1F6FA4AAC4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91946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DFB531-EB7A-4EBE-8F44-25261902B9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07463" y="986268"/>
            <a:ext cx="2893813" cy="1034385"/>
          </a:xfrm>
          <a:prstGeom prst="rect">
            <a:avLst/>
          </a:prstGeom>
        </p:spPr>
        <p:txBody>
          <a:bodyPr rtlCol="0" anchor="ctr"/>
          <a:lstStyle>
            <a:lvl1pPr algn="r"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9" name="Espaço Reservado para Texto 12">
            <a:extLst>
              <a:ext uri="{FF2B5EF4-FFF2-40B4-BE49-F238E27FC236}">
                <a16:creationId xmlns:a16="http://schemas.microsoft.com/office/drawing/2014/main" id="{546163CD-B898-4FBF-A465-61F3E3E870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41407" y="699461"/>
            <a:ext cx="6547507" cy="1552015"/>
          </a:xfrm>
          <a:prstGeom prst="rect">
            <a:avLst/>
          </a:prstGeom>
        </p:spPr>
        <p:txBody>
          <a:bodyPr rtlCol="0" anchor="ctr"/>
          <a:lstStyle>
            <a:lvl1pPr marL="0" indent="0">
              <a:lnSpc>
                <a:spcPct val="125000"/>
              </a:lnSpc>
              <a:buNone/>
              <a:defRPr sz="16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E661CDF2-6D55-4CB0-89A5-D6E2B7AA899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993571"/>
            <a:ext cx="12192000" cy="386442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32125E9E-378B-4941-AEA1-E4C3CD151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356350"/>
            <a:ext cx="3497062" cy="501650"/>
          </a:xfrm>
          <a:solidFill>
            <a:schemeClr val="accent6">
              <a:alpha val="7000"/>
            </a:schemeClr>
          </a:solidFill>
        </p:spPr>
        <p:txBody>
          <a:bodyPr lIns="841248" bIns="13716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F02E291-B9AF-4251-9B9C-4312637781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7062" y="6356350"/>
            <a:ext cx="5197878" cy="501650"/>
          </a:xfrm>
          <a:solidFill>
            <a:schemeClr val="accent6">
              <a:alpha val="7000"/>
            </a:schemeClr>
          </a:solidFill>
        </p:spPr>
        <p:txBody>
          <a:bodyPr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2657E80-C904-497A-A70B-BB9ADEB3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94940" y="6356350"/>
            <a:ext cx="3497060" cy="501650"/>
          </a:xfrm>
          <a:solidFill>
            <a:schemeClr val="accent6">
              <a:alpha val="7000"/>
            </a:schemeClr>
          </a:solidFill>
        </p:spPr>
        <p:txBody>
          <a:bodyPr rIns="576072" bIns="182880"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3833183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cipais Objetiv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Imagem 7">
            <a:extLst>
              <a:ext uri="{FF2B5EF4-FFF2-40B4-BE49-F238E27FC236}">
                <a16:creationId xmlns:a16="http://schemas.microsoft.com/office/drawing/2014/main" id="{1FA64E0E-E550-49C2-B38B-9C648C6A5B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8B791D-4947-41E3-B728-76AB29D7C5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71176" y="0"/>
            <a:ext cx="4020824" cy="2300397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rIns="822960" rtlCol="0" anchor="b"/>
          <a:lstStyle>
            <a:lvl1pPr>
              <a:lnSpc>
                <a:spcPct val="80000"/>
              </a:lnSpc>
              <a:defRPr sz="48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Texto 12">
            <a:extLst>
              <a:ext uri="{FF2B5EF4-FFF2-40B4-BE49-F238E27FC236}">
                <a16:creationId xmlns:a16="http://schemas.microsoft.com/office/drawing/2014/main" id="{3B94FF5B-17D8-4363-BD43-E7FFC770F6A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71176" y="2300396"/>
            <a:ext cx="4020824" cy="4557603"/>
          </a:xfrm>
          <a:prstGeom prst="rect">
            <a:avLst/>
          </a:prstGeom>
          <a:solidFill>
            <a:schemeClr val="accent6">
              <a:lumMod val="60000"/>
              <a:lumOff val="40000"/>
              <a:alpha val="5000"/>
            </a:schemeClr>
          </a:solidFill>
        </p:spPr>
        <p:txBody>
          <a:bodyPr tIns="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</p:spTree>
    <p:extLst>
      <p:ext uri="{BB962C8B-B14F-4D97-AF65-F5344CB8AC3E}">
        <p14:creationId xmlns:p14="http://schemas.microsoft.com/office/powerpoint/2010/main" val="484090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empenho Trimest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áfico 10">
            <a:extLst>
              <a:ext uri="{FF2B5EF4-FFF2-40B4-BE49-F238E27FC236}">
                <a16:creationId xmlns:a16="http://schemas.microsoft.com/office/drawing/2014/main" id="{C985EDE1-FE1A-4043-AB3E-E13190B787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1503644"/>
            <a:ext cx="12192001" cy="5364865"/>
          </a:xfrm>
          <a:prstGeom prst="rect">
            <a:avLst/>
          </a:prstGeom>
        </p:spPr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CF8FCAF0-1279-48CD-BFE0-EFED8A6779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5562" y="522081"/>
            <a:ext cx="10515600" cy="495300"/>
          </a:xfrm>
          <a:prstGeom prst="rect">
            <a:avLst/>
          </a:prstGeom>
        </p:spPr>
        <p:txBody>
          <a:bodyPr rtlCol="0" anchor="ctr"/>
          <a:lstStyle>
            <a:lvl1pPr>
              <a:defRPr sz="3200" cap="all" spc="200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EAAD25-9222-493C-B78E-39CBE372C976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53862" y="2025650"/>
            <a:ext cx="10580888" cy="400526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/>
            </a:lvl1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2FBDEB8E-59E0-4561-A350-0EDC248A14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A9F8B16-6E70-48F1-ABCB-F2148C86D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BEE72C9-BAB9-4BA3-B9CD-76AF01FEE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13260183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Áreas de Cresciment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D713D239-DB55-46D9-B88F-C809680A2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8153398" cy="6858000"/>
          </a:xfrm>
          <a:prstGeom prst="rect">
            <a:avLst/>
          </a:prstGeom>
          <a:solidFill>
            <a:schemeClr val="bg2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13" name="Título 12">
            <a:extLst>
              <a:ext uri="{FF2B5EF4-FFF2-40B4-BE49-F238E27FC236}">
                <a16:creationId xmlns:a16="http://schemas.microsoft.com/office/drawing/2014/main" id="{19D5FC72-7358-4D0F-9641-569FD46E3C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193" y="546310"/>
            <a:ext cx="7121174" cy="495301"/>
          </a:xfrm>
          <a:prstGeom prst="rect">
            <a:avLst/>
          </a:prstGeom>
        </p:spPr>
        <p:txBody>
          <a:bodyPr rtlCol="0"/>
          <a:lstStyle>
            <a:lvl1pPr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F33C1F73-10F3-4E1E-9979-32DF285843B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847725" y="1528474"/>
            <a:ext cx="6450013" cy="4128733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pt-BR" noProof="0"/>
              <a:t>Clique para adicionar o conteúdo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7EB65BE-7BDE-4397-B2E2-054F84A86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BED511C-2385-406C-93EF-6DBAA0E30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7" name="Espaço Reservado para Imagem 7">
            <a:extLst>
              <a:ext uri="{FF2B5EF4-FFF2-40B4-BE49-F238E27FC236}">
                <a16:creationId xmlns:a16="http://schemas.microsoft.com/office/drawing/2014/main" id="{52731805-E2BE-413D-92F8-D2E87559B22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53398" y="0"/>
            <a:ext cx="4038602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59D6116-4671-4C7B-A118-E31B1369C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8603836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t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Imagem 7">
            <a:extLst>
              <a:ext uri="{FF2B5EF4-FFF2-40B4-BE49-F238E27FC236}">
                <a16:creationId xmlns:a16="http://schemas.microsoft.com/office/drawing/2014/main" id="{650337A3-2F47-4D9A-B240-572DD3AE3F1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83DDD687-62AC-4FD3-A6C3-9857FD3187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5970123" cy="4684719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rtlCol="0" anchor="b"/>
          <a:lstStyle>
            <a:lvl1pPr>
              <a:lnSpc>
                <a:spcPct val="80000"/>
              </a:lnSpc>
              <a:spcBef>
                <a:spcPts val="1000"/>
              </a:spcBef>
              <a:defRPr sz="4000" cap="all" spc="200"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Texto 12">
            <a:extLst>
              <a:ext uri="{FF2B5EF4-FFF2-40B4-BE49-F238E27FC236}">
                <a16:creationId xmlns:a16="http://schemas.microsoft.com/office/drawing/2014/main" id="{72DB0EA3-58EE-48BD-8592-2D27FEC19C6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4684719"/>
            <a:ext cx="5970123" cy="2173281"/>
          </a:xfrm>
          <a:prstGeom prst="rect">
            <a:avLst/>
          </a:prstGeom>
          <a:solidFill>
            <a:schemeClr val="accent1">
              <a:lumMod val="50000"/>
              <a:alpha val="9000"/>
            </a:schemeClr>
          </a:solidFill>
        </p:spPr>
        <p:txBody>
          <a:bodyPr lIns="822960" tIns="182880" rtlCol="0" anchor="t"/>
          <a:lstStyle>
            <a:lvl1pPr marL="0" indent="0">
              <a:lnSpc>
                <a:spcPct val="100000"/>
              </a:lnSpc>
              <a:buNone/>
              <a:defRPr sz="2000" i="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Clique para adicionar o texto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2D3E4EC-869C-4BBF-B0EC-C2DCA3143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D793A8E-14B8-4534-832A-F3787F735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A466EFA-EBB1-46E4-BC21-6BD36CBA4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EE2DC116-1C4B-4BAE-B1C8-8EA04BBB83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70122" y="0"/>
            <a:ext cx="62218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1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Nossa Equipe_4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áfico 31">
            <a:extLst>
              <a:ext uri="{FF2B5EF4-FFF2-40B4-BE49-F238E27FC236}">
                <a16:creationId xmlns:a16="http://schemas.microsoft.com/office/drawing/2014/main" id="{CF0790E0-1B60-43FC-9885-BE17713C51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34" name="Gráfico 31">
              <a:extLst>
                <a:ext uri="{FF2B5EF4-FFF2-40B4-BE49-F238E27FC236}">
                  <a16:creationId xmlns:a16="http://schemas.microsoft.com/office/drawing/2014/main" id="{34F66DF3-E60A-4AA6-B3DB-F4D6D7BB0CA2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35" name="Gráfico 31">
              <a:extLst>
                <a:ext uri="{FF2B5EF4-FFF2-40B4-BE49-F238E27FC236}">
                  <a16:creationId xmlns:a16="http://schemas.microsoft.com/office/drawing/2014/main" id="{EE7F6774-879D-4323-A44D-99E0E5F5A719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030753C-2041-4585-A2AE-13937CA090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3862" y="524565"/>
            <a:ext cx="10941728" cy="576447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10" name="Espaço Reservado para Imagem 9">
            <a:extLst>
              <a:ext uri="{FF2B5EF4-FFF2-40B4-BE49-F238E27FC236}">
                <a16:creationId xmlns:a16="http://schemas.microsoft.com/office/drawing/2014/main" id="{F5EA5C7E-24B9-4B88-95BD-424B41B48946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417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1" name="Espaço Reservado para Texto 17">
            <a:extLst>
              <a:ext uri="{FF2B5EF4-FFF2-40B4-BE49-F238E27FC236}">
                <a16:creationId xmlns:a16="http://schemas.microsoft.com/office/drawing/2014/main" id="{A4C2DF15-CF4F-4138-B50F-1BF33309B44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417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2" name="Espaço Reservado para Texto 17">
            <a:extLst>
              <a:ext uri="{FF2B5EF4-FFF2-40B4-BE49-F238E27FC236}">
                <a16:creationId xmlns:a16="http://schemas.microsoft.com/office/drawing/2014/main" id="{F76B399A-F991-43E9-ACD8-BEE6C345D7F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417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3" name="Espaço Reservado para Imagem 9">
            <a:extLst>
              <a:ext uri="{FF2B5EF4-FFF2-40B4-BE49-F238E27FC236}">
                <a16:creationId xmlns:a16="http://schemas.microsoft.com/office/drawing/2014/main" id="{B1EB9900-27EA-4146-A3BC-990DAA7362EE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358231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4" name="Espaço Reservado para Texto 17">
            <a:extLst>
              <a:ext uri="{FF2B5EF4-FFF2-40B4-BE49-F238E27FC236}">
                <a16:creationId xmlns:a16="http://schemas.microsoft.com/office/drawing/2014/main" id="{F295B36C-312A-4F68-8785-926AF39DEC4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58231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5" name="Espaço Reservado para Texto 17">
            <a:extLst>
              <a:ext uri="{FF2B5EF4-FFF2-40B4-BE49-F238E27FC236}">
                <a16:creationId xmlns:a16="http://schemas.microsoft.com/office/drawing/2014/main" id="{5A69567D-C005-4D58-8A97-3779831CA02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58231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6" name="Espaço Reservado para Imagem 9">
            <a:extLst>
              <a:ext uri="{FF2B5EF4-FFF2-40B4-BE49-F238E27FC236}">
                <a16:creationId xmlns:a16="http://schemas.microsoft.com/office/drawing/2014/main" id="{64FE9303-BBC0-4C8D-B7AB-5CD3E76A9816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6220462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17" name="Espaço Reservado para Texto 17">
            <a:extLst>
              <a:ext uri="{FF2B5EF4-FFF2-40B4-BE49-F238E27FC236}">
                <a16:creationId xmlns:a16="http://schemas.microsoft.com/office/drawing/2014/main" id="{CA8A35E4-E339-4851-8E87-ADD5A47D8B7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20460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C46C1B6D-3302-4939-ABCB-D64D49E0C0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20460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19" name="Espaço Reservado para Imagem 9">
            <a:extLst>
              <a:ext uri="{FF2B5EF4-FFF2-40B4-BE49-F238E27FC236}">
                <a16:creationId xmlns:a16="http://schemas.microsoft.com/office/drawing/2014/main" id="{3BE0235D-B66F-4F0B-A4C1-5F7D63C93E9D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58606" y="2121764"/>
            <a:ext cx="2357652" cy="20025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20" name="Espaço Reservado para Texto 17">
            <a:extLst>
              <a:ext uri="{FF2B5EF4-FFF2-40B4-BE49-F238E27FC236}">
                <a16:creationId xmlns:a16="http://schemas.microsoft.com/office/drawing/2014/main" id="{DB1DD411-2914-4927-88D8-49C5F77DBF7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58604" y="4124337"/>
            <a:ext cx="2357652" cy="475149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21" name="Espaço Reservado para Texto 17">
            <a:extLst>
              <a:ext uri="{FF2B5EF4-FFF2-40B4-BE49-F238E27FC236}">
                <a16:creationId xmlns:a16="http://schemas.microsoft.com/office/drawing/2014/main" id="{D913D89D-8800-41B2-9284-538E008D44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858604" y="4599485"/>
            <a:ext cx="2357652" cy="475147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200" b="0" i="0" cap="none" spc="2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o título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A6B141C-4594-45E3-A576-83731131CA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524755-F827-42EA-8E6C-044C8D7B5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15C860E-9305-4F6A-96A9-2F014B27B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493765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heça a Equipe_8-Up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áfico 31">
            <a:extLst>
              <a:ext uri="{FF2B5EF4-FFF2-40B4-BE49-F238E27FC236}">
                <a16:creationId xmlns:a16="http://schemas.microsoft.com/office/drawing/2014/main" id="{1E04AE1B-EA25-4B01-8936-C5A4E253B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" y="0"/>
            <a:ext cx="12203044" cy="6857999"/>
            <a:chOff x="1524000" y="857250"/>
            <a:chExt cx="9143809" cy="5138737"/>
          </a:xfrm>
          <a:solidFill>
            <a:schemeClr val="accent2">
              <a:lumMod val="20000"/>
              <a:lumOff val="80000"/>
              <a:alpha val="10000"/>
            </a:schemeClr>
          </a:solidFill>
        </p:grpSpPr>
        <p:sp>
          <p:nvSpPr>
            <p:cNvPr id="20" name="Gráfico 31">
              <a:extLst>
                <a:ext uri="{FF2B5EF4-FFF2-40B4-BE49-F238E27FC236}">
                  <a16:creationId xmlns:a16="http://schemas.microsoft.com/office/drawing/2014/main" id="{22105375-AFBE-4CFC-B01F-D4EDF8518F26}"/>
                </a:ext>
              </a:extLst>
            </p:cNvPr>
            <p:cNvSpPr/>
            <p:nvPr/>
          </p:nvSpPr>
          <p:spPr>
            <a:xfrm>
              <a:off x="1524000" y="857250"/>
              <a:ext cx="2959036" cy="5138737"/>
            </a:xfrm>
            <a:custGeom>
              <a:avLst/>
              <a:gdLst>
                <a:gd name="connsiteX0" fmla="*/ 0 w 2959036"/>
                <a:gd name="connsiteY0" fmla="*/ 0 h 5138737"/>
                <a:gd name="connsiteX1" fmla="*/ 0 w 2959036"/>
                <a:gd name="connsiteY1" fmla="*/ 5138738 h 5138737"/>
                <a:gd name="connsiteX2" fmla="*/ 2959037 w 2959036"/>
                <a:gd name="connsiteY2" fmla="*/ 5138738 h 5138737"/>
                <a:gd name="connsiteX3" fmla="*/ 926306 w 2959036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9036" h="5138737">
                  <a:moveTo>
                    <a:pt x="0" y="0"/>
                  </a:moveTo>
                  <a:lnTo>
                    <a:pt x="0" y="5138738"/>
                  </a:lnTo>
                  <a:lnTo>
                    <a:pt x="2959037" y="5138738"/>
                  </a:lnTo>
                  <a:lnTo>
                    <a:pt x="926306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  <p:sp>
          <p:nvSpPr>
            <p:cNvPr id="21" name="Gráfico 31">
              <a:extLst>
                <a:ext uri="{FF2B5EF4-FFF2-40B4-BE49-F238E27FC236}">
                  <a16:creationId xmlns:a16="http://schemas.microsoft.com/office/drawing/2014/main" id="{0E3207F4-D40C-44E6-8726-1386115F5870}"/>
                </a:ext>
              </a:extLst>
            </p:cNvPr>
            <p:cNvSpPr/>
            <p:nvPr/>
          </p:nvSpPr>
          <p:spPr>
            <a:xfrm>
              <a:off x="7712011" y="857250"/>
              <a:ext cx="2955798" cy="5138737"/>
            </a:xfrm>
            <a:custGeom>
              <a:avLst/>
              <a:gdLst>
                <a:gd name="connsiteX0" fmla="*/ 2032731 w 2955798"/>
                <a:gd name="connsiteY0" fmla="*/ 0 h 5138737"/>
                <a:gd name="connsiteX1" fmla="*/ 0 w 2955798"/>
                <a:gd name="connsiteY1" fmla="*/ 5138738 h 5138737"/>
                <a:gd name="connsiteX2" fmla="*/ 2955798 w 2955798"/>
                <a:gd name="connsiteY2" fmla="*/ 5138738 h 5138737"/>
                <a:gd name="connsiteX3" fmla="*/ 2955798 w 2955798"/>
                <a:gd name="connsiteY3" fmla="*/ 0 h 5138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55798" h="5138737">
                  <a:moveTo>
                    <a:pt x="2032731" y="0"/>
                  </a:moveTo>
                  <a:lnTo>
                    <a:pt x="0" y="5138738"/>
                  </a:lnTo>
                  <a:lnTo>
                    <a:pt x="2955798" y="5138738"/>
                  </a:lnTo>
                  <a:lnTo>
                    <a:pt x="295579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pt-BR" noProof="0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1C1735E-0205-42E3-A5CB-FC6DF991AC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68829" y="523748"/>
            <a:ext cx="10515600" cy="556795"/>
          </a:xfrm>
          <a:prstGeom prst="rect">
            <a:avLst/>
          </a:prstGeom>
        </p:spPr>
        <p:txBody>
          <a:bodyPr rtlCol="0"/>
          <a:lstStyle>
            <a:lvl1pPr algn="ctr">
              <a:defRPr sz="3200" cap="all" spc="2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Clique para adicionar um título</a:t>
            </a:r>
          </a:p>
        </p:txBody>
      </p:sp>
      <p:sp>
        <p:nvSpPr>
          <p:cNvPr id="58" name="Espaço Reservado para Imagem 9">
            <a:extLst>
              <a:ext uri="{FF2B5EF4-FFF2-40B4-BE49-F238E27FC236}">
                <a16:creationId xmlns:a16="http://schemas.microsoft.com/office/drawing/2014/main" id="{92A77282-5267-4F71-A0BF-DF82ED909EC1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1620451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6" name="Espaço Reservado para Texto 17">
            <a:extLst>
              <a:ext uri="{FF2B5EF4-FFF2-40B4-BE49-F238E27FC236}">
                <a16:creationId xmlns:a16="http://schemas.microsoft.com/office/drawing/2014/main" id="{3EA4E6FE-F090-4542-81C0-C6D241E74689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291631" y="267305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7" name="Espaço Reservado para Texto 17">
            <a:extLst>
              <a:ext uri="{FF2B5EF4-FFF2-40B4-BE49-F238E27FC236}">
                <a16:creationId xmlns:a16="http://schemas.microsoft.com/office/drawing/2014/main" id="{E99767A9-AC54-4743-BBA3-FB9452700C7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291631" y="314850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59" name="Espaço Reservado para Imagem 9">
            <a:extLst>
              <a:ext uri="{FF2B5EF4-FFF2-40B4-BE49-F238E27FC236}">
                <a16:creationId xmlns:a16="http://schemas.microsoft.com/office/drawing/2014/main" id="{E8AE39FE-294D-4DF3-8C81-E1072C748094}"/>
              </a:ext>
            </a:extLst>
          </p:cNvPr>
          <p:cNvSpPr>
            <a:spLocks noGrp="1"/>
          </p:cNvSpPr>
          <p:nvPr>
            <p:ph type="pic" sz="quarter" idx="58" hasCustomPrompt="1"/>
          </p:nvPr>
        </p:nvSpPr>
        <p:spPr>
          <a:xfrm>
            <a:off x="4119392" y="1520596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2" name="Espaço Reservado para Texto 17">
            <a:extLst>
              <a:ext uri="{FF2B5EF4-FFF2-40B4-BE49-F238E27FC236}">
                <a16:creationId xmlns:a16="http://schemas.microsoft.com/office/drawing/2014/main" id="{1707D82F-527A-4E2B-A75C-1AAA60F6634B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3791533" y="267414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3" name="Espaço Reservado para Texto 17">
            <a:extLst>
              <a:ext uri="{FF2B5EF4-FFF2-40B4-BE49-F238E27FC236}">
                <a16:creationId xmlns:a16="http://schemas.microsoft.com/office/drawing/2014/main" id="{5BBF407E-9CF1-4FD6-B672-644EDFEDD63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3791533" y="3149590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0" name="Espaço Reservado para Imagem 9">
            <a:extLst>
              <a:ext uri="{FF2B5EF4-FFF2-40B4-BE49-F238E27FC236}">
                <a16:creationId xmlns:a16="http://schemas.microsoft.com/office/drawing/2014/main" id="{1A3ECF3D-730A-4424-B01D-D8F4C0DA9491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6549002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4" name="Espaço Reservado para Texto 17">
            <a:extLst>
              <a:ext uri="{FF2B5EF4-FFF2-40B4-BE49-F238E27FC236}">
                <a16:creationId xmlns:a16="http://schemas.microsoft.com/office/drawing/2014/main" id="{225B5D42-F20D-409F-8623-A64142EC2C4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6323796" y="266787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5" name="Espaço Reservado para Texto 17">
            <a:extLst>
              <a:ext uri="{FF2B5EF4-FFF2-40B4-BE49-F238E27FC236}">
                <a16:creationId xmlns:a16="http://schemas.microsoft.com/office/drawing/2014/main" id="{D20F4DBB-A572-46A8-A5B4-3BA6B7FC2B46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6323796" y="314331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61" name="Espaço Reservado para Imagem 9">
            <a:extLst>
              <a:ext uri="{FF2B5EF4-FFF2-40B4-BE49-F238E27FC236}">
                <a16:creationId xmlns:a16="http://schemas.microsoft.com/office/drawing/2014/main" id="{91595987-3A61-4A00-9863-883E32AD8340}"/>
              </a:ext>
            </a:extLst>
          </p:cNvPr>
          <p:cNvSpPr>
            <a:spLocks noGrp="1"/>
          </p:cNvSpPr>
          <p:nvPr>
            <p:ph type="pic" sz="quarter" idx="60" hasCustomPrompt="1"/>
          </p:nvPr>
        </p:nvSpPr>
        <p:spPr>
          <a:xfrm>
            <a:off x="9174860" y="1520596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66" name="Espaço Reservado para Texto 17">
            <a:extLst>
              <a:ext uri="{FF2B5EF4-FFF2-40B4-BE49-F238E27FC236}">
                <a16:creationId xmlns:a16="http://schemas.microsoft.com/office/drawing/2014/main" id="{B38C024F-59AC-4BC0-9508-BEBF057E1A91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846039" y="26669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67" name="Espaço Reservado para Texto 17">
            <a:extLst>
              <a:ext uri="{FF2B5EF4-FFF2-40B4-BE49-F238E27FC236}">
                <a16:creationId xmlns:a16="http://schemas.microsoft.com/office/drawing/2014/main" id="{BDB9CAD8-A37F-40F0-9C11-F79C660A79D7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8846039" y="3142355"/>
            <a:ext cx="2069691" cy="57322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8" name="Espaço Reservado para Imagem 9">
            <a:extLst>
              <a:ext uri="{FF2B5EF4-FFF2-40B4-BE49-F238E27FC236}">
                <a16:creationId xmlns:a16="http://schemas.microsoft.com/office/drawing/2014/main" id="{4CC2980B-7671-4F8C-BADD-CF2C88294E85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1620451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30" name="Espaço Reservado para Texto 17">
            <a:extLst>
              <a:ext uri="{FF2B5EF4-FFF2-40B4-BE49-F238E27FC236}">
                <a16:creationId xmlns:a16="http://schemas.microsoft.com/office/drawing/2014/main" id="{E962E00C-0CE9-4ED2-8C51-91478F777607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91631" y="500552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31" name="Espaço Reservado para Texto 17">
            <a:extLst>
              <a:ext uri="{FF2B5EF4-FFF2-40B4-BE49-F238E27FC236}">
                <a16:creationId xmlns:a16="http://schemas.microsoft.com/office/drawing/2014/main" id="{285E7C77-6013-467F-AA0B-DB65984B251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291631" y="548096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39" name="Espaço Reservado para Imagem 9">
            <a:extLst>
              <a:ext uri="{FF2B5EF4-FFF2-40B4-BE49-F238E27FC236}">
                <a16:creationId xmlns:a16="http://schemas.microsoft.com/office/drawing/2014/main" id="{7D6F633A-FD80-4D2C-8476-8100D39C6B64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4119392" y="3853061"/>
            <a:ext cx="1412050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0" name="Espaço Reservado para Texto 17">
            <a:extLst>
              <a:ext uri="{FF2B5EF4-FFF2-40B4-BE49-F238E27FC236}">
                <a16:creationId xmlns:a16="http://schemas.microsoft.com/office/drawing/2014/main" id="{534B036E-ECDB-4305-8A01-66F6D547169A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791533" y="5006612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1" name="Espaço Reservado para Texto 17">
            <a:extLst>
              <a:ext uri="{FF2B5EF4-FFF2-40B4-BE49-F238E27FC236}">
                <a16:creationId xmlns:a16="http://schemas.microsoft.com/office/drawing/2014/main" id="{F074C60B-FADB-4F44-B718-C0687D1D436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791533" y="5482055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0" name="Espaço Reservado para Imagem 9">
            <a:extLst>
              <a:ext uri="{FF2B5EF4-FFF2-40B4-BE49-F238E27FC236}">
                <a16:creationId xmlns:a16="http://schemas.microsoft.com/office/drawing/2014/main" id="{A34BA53B-3CF1-462B-979A-000E74575C1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49002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2" name="Espaço Reservado para Texto 17">
            <a:extLst>
              <a:ext uri="{FF2B5EF4-FFF2-40B4-BE49-F238E27FC236}">
                <a16:creationId xmlns:a16="http://schemas.microsoft.com/office/drawing/2014/main" id="{B1AAC15F-0501-4CB6-BA46-F9C01D493E9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323796" y="500033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3" name="Espaço Reservado para Texto 17">
            <a:extLst>
              <a:ext uri="{FF2B5EF4-FFF2-40B4-BE49-F238E27FC236}">
                <a16:creationId xmlns:a16="http://schemas.microsoft.com/office/drawing/2014/main" id="{2C0B84A3-071D-46B3-B912-276ED1F152E9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323796" y="547578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46" name="Espaço Reservado para Imagem 9">
            <a:extLst>
              <a:ext uri="{FF2B5EF4-FFF2-40B4-BE49-F238E27FC236}">
                <a16:creationId xmlns:a16="http://schemas.microsoft.com/office/drawing/2014/main" id="{447CE363-8048-45D8-BC95-4E89354EF492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9174860" y="3853061"/>
            <a:ext cx="1412049" cy="1147276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pt-BR" noProof="0"/>
              <a:t>Clique para adicionar a foto</a:t>
            </a:r>
          </a:p>
        </p:txBody>
      </p:sp>
      <p:sp>
        <p:nvSpPr>
          <p:cNvPr id="54" name="Espaço Reservado para Texto 17">
            <a:extLst>
              <a:ext uri="{FF2B5EF4-FFF2-40B4-BE49-F238E27FC236}">
                <a16:creationId xmlns:a16="http://schemas.microsoft.com/office/drawing/2014/main" id="{EEB77DBC-08C4-4B28-9828-330891407619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846039" y="4999377"/>
            <a:ext cx="2069691" cy="476403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 rtl="0"/>
            <a:r>
              <a:rPr lang="pt-BR" noProof="0"/>
              <a:t>Clique para adicionar o nome</a:t>
            </a:r>
          </a:p>
        </p:txBody>
      </p:sp>
      <p:sp>
        <p:nvSpPr>
          <p:cNvPr id="55" name="Espaço Reservado para Texto 17">
            <a:extLst>
              <a:ext uri="{FF2B5EF4-FFF2-40B4-BE49-F238E27FC236}">
                <a16:creationId xmlns:a16="http://schemas.microsoft.com/office/drawing/2014/main" id="{C4D2FA18-AB3C-482C-AA57-12C2463265A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846039" y="5474820"/>
            <a:ext cx="2069691" cy="55679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00000"/>
              </a:lnSpc>
              <a:buNone/>
              <a:defRPr sz="1200" b="0" i="0" cap="none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pt-BR" noProof="0"/>
              <a:t>Clique para adicionar um título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485FF793-7D5A-4D82-9EB0-6D4ED7DE9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89EE964-1EA4-4134-AB68-1D151221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EQUIPE DIOMGIS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8DAF8D0-8415-4A9D-B4F5-92650ECA2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pt-BR" noProof="0"/>
              <a:t>2022</a:t>
            </a:r>
          </a:p>
        </p:txBody>
      </p:sp>
    </p:spTree>
    <p:extLst>
      <p:ext uri="{BB962C8B-B14F-4D97-AF65-F5344CB8AC3E}">
        <p14:creationId xmlns:p14="http://schemas.microsoft.com/office/powerpoint/2010/main" val="2112780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242C545-ABF3-4111-9C70-0C513622F8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95239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2022</a:t>
            </a:r>
            <a:endParaRPr lang="pt-BR" noProof="0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2EA851B-24D4-40F7-88DA-C06AE170961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EQUIPE DIOMGIS</a:t>
            </a:r>
            <a:endParaRPr lang="pt-BR" noProof="0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107E50-40B2-4772-B85C-0CC91BEBC2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53862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7A9E80BB-C0DF-4F1B-8821-E3FD53412EFF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0496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7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25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5.jpe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microsoft.com/office/2007/relationships/hdphoto" Target="../media/hdphoto2.wdp"/><Relationship Id="rId5" Type="http://schemas.openxmlformats.org/officeDocument/2006/relationships/image" Target="../media/image17.png"/><Relationship Id="rId10" Type="http://schemas.openxmlformats.org/officeDocument/2006/relationships/image" Target="../media/image20.png"/><Relationship Id="rId4" Type="http://schemas.openxmlformats.org/officeDocument/2006/relationships/image" Target="../media/image16.jpe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22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9.png"/><Relationship Id="rId4" Type="http://schemas.openxmlformats.org/officeDocument/2006/relationships/image" Target="../media/image25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25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25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25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5.png"/><Relationship Id="rId7" Type="http://schemas.openxmlformats.org/officeDocument/2006/relationships/image" Target="../media/image5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25.svg"/><Relationship Id="rId7" Type="http://schemas.openxmlformats.org/officeDocument/2006/relationships/image" Target="../media/image60.jpeg"/><Relationship Id="rId12" Type="http://schemas.openxmlformats.org/officeDocument/2006/relationships/image" Target="../media/image6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9.png"/><Relationship Id="rId11" Type="http://schemas.openxmlformats.org/officeDocument/2006/relationships/image" Target="../media/image64.jpeg"/><Relationship Id="rId5" Type="http://schemas.openxmlformats.org/officeDocument/2006/relationships/image" Target="../media/image58.jpe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8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6.wdp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13" Type="http://schemas.openxmlformats.org/officeDocument/2006/relationships/image" Target="../media/image92.png"/><Relationship Id="rId3" Type="http://schemas.openxmlformats.org/officeDocument/2006/relationships/image" Target="../media/image24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notesSlide" Target="../notesSlides/notesSlide31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86.png"/><Relationship Id="rId11" Type="http://schemas.openxmlformats.org/officeDocument/2006/relationships/image" Target="../media/image90.png"/><Relationship Id="rId5" Type="http://schemas.openxmlformats.org/officeDocument/2006/relationships/image" Target="../media/image85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25.svg"/><Relationship Id="rId9" Type="http://schemas.openxmlformats.org/officeDocument/2006/relationships/image" Target="../media/image88.jpg"/><Relationship Id="rId14" Type="http://schemas.openxmlformats.org/officeDocument/2006/relationships/image" Target="../media/image93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6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Relationship Id="rId4" Type="http://schemas.microsoft.com/office/2007/relationships/hdphoto" Target="../media/hdphoto8.wdp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6.png"/><Relationship Id="rId4" Type="http://schemas.openxmlformats.org/officeDocument/2006/relationships/image" Target="../media/image25.sv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microsoft.com/office/2007/relationships/hdphoto" Target="../media/hdphoto9.wdp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0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microsoft.com/office/2007/relationships/hdphoto" Target="../media/hdphoto9.wdp"/></Relationships>
</file>

<file path=ppt/slides/_rels/slide7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111.png"/><Relationship Id="rId3" Type="http://schemas.openxmlformats.org/officeDocument/2006/relationships/image" Target="../media/image109.png"/><Relationship Id="rId7" Type="http://schemas.openxmlformats.org/officeDocument/2006/relationships/image" Target="../media/image17.png"/><Relationship Id="rId12" Type="http://schemas.openxmlformats.org/officeDocument/2006/relationships/image" Target="../media/image110.png"/><Relationship Id="rId2" Type="http://schemas.openxmlformats.org/officeDocument/2006/relationships/notesSlide" Target="../notesSlides/notesSlide37.xml"/><Relationship Id="rId16" Type="http://schemas.openxmlformats.org/officeDocument/2006/relationships/image" Target="../media/image11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jpeg"/><Relationship Id="rId11" Type="http://schemas.openxmlformats.org/officeDocument/2006/relationships/image" Target="../media/image19.png"/><Relationship Id="rId5" Type="http://schemas.openxmlformats.org/officeDocument/2006/relationships/image" Target="../media/image15.jpeg"/><Relationship Id="rId15" Type="http://schemas.openxmlformats.org/officeDocument/2006/relationships/image" Target="../media/image20.png"/><Relationship Id="rId10" Type="http://schemas.microsoft.com/office/2007/relationships/hdphoto" Target="../media/hdphoto3.wdp"/><Relationship Id="rId4" Type="http://schemas.microsoft.com/office/2007/relationships/hdphoto" Target="../media/hdphoto1.wdp"/><Relationship Id="rId9" Type="http://schemas.openxmlformats.org/officeDocument/2006/relationships/image" Target="../media/image18.png"/><Relationship Id="rId14" Type="http://schemas.openxmlformats.org/officeDocument/2006/relationships/image" Target="../media/image1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Mão segurando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00D0AC77-2FCF-4BE5-A988-820359903A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31" r="15104" b="8972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BEA34B88-CE05-435F-A69C-229818AC3F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2" y="-1"/>
            <a:ext cx="12192001" cy="685800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870ABB83-CF5C-45C6-9E02-4B888358A6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0"/>
            <a:ext cx="5981700" cy="6858000"/>
          </a:xfrm>
          <a:prstGeom prst="rect">
            <a:avLst/>
          </a:prstGeom>
        </p:spPr>
      </p:pic>
      <p:sp>
        <p:nvSpPr>
          <p:cNvPr id="15" name="Título 17">
            <a:extLst>
              <a:ext uri="{FF2B5EF4-FFF2-40B4-BE49-F238E27FC236}">
                <a16:creationId xmlns:a16="http://schemas.microsoft.com/office/drawing/2014/main" id="{CC3A05F0-F586-4582-899E-DD57F6F56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925" y="0"/>
            <a:ext cx="5758075" cy="5391215"/>
          </a:xfrm>
          <a:solidFill>
            <a:schemeClr val="tx1">
              <a:alpha val="29000"/>
            </a:schemeClr>
          </a:solidFill>
        </p:spPr>
        <p:txBody>
          <a:bodyPr rtlCol="0"/>
          <a:lstStyle/>
          <a:p>
            <a:pPr rtl="0"/>
            <a:r>
              <a:rPr lang="pt-B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Equipe </a:t>
            </a:r>
            <a:br>
              <a:rPr lang="pt-BR" sz="7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pt-BR" sz="72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diomgis</a:t>
            </a:r>
            <a:endParaRPr lang="pt-BR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Espaço Reservado para Texto 21">
            <a:extLst>
              <a:ext uri="{FF2B5EF4-FFF2-40B4-BE49-F238E27FC236}">
                <a16:creationId xmlns:a16="http://schemas.microsoft.com/office/drawing/2014/main" id="{38F4BF0E-5F1D-40F2-AACB-5704B6D6F9C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33926" y="5391215"/>
            <a:ext cx="5758074" cy="1466785"/>
          </a:xfrm>
          <a:solidFill>
            <a:schemeClr val="bg1">
              <a:alpha val="5000"/>
            </a:schemeClr>
          </a:solidFill>
        </p:spPr>
        <p:txBody>
          <a:bodyPr rtlCol="0" anchor="ctr"/>
          <a:lstStyle/>
          <a:p>
            <a:r>
              <a:rPr lang="pt-BR" dirty="0"/>
              <a:t>ITA-</a:t>
            </a:r>
            <a:r>
              <a:rPr lang="pt-BR" dirty="0" err="1"/>
              <a:t>Quantique</a:t>
            </a:r>
            <a:endParaRPr lang="pt-BR" dirty="0"/>
          </a:p>
          <a:p>
            <a:r>
              <a:rPr lang="pt-BR" dirty="0"/>
              <a:t>Data Science </a:t>
            </a:r>
            <a:r>
              <a:rPr lang="pt-BR" dirty="0" err="1"/>
              <a:t>Challenge</a:t>
            </a:r>
            <a:r>
              <a:rPr lang="pt-BR" dirty="0"/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26660640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FACACF1B-D2F4-7E51-27AD-5EBEAF43D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-1"/>
            <a:ext cx="10836000" cy="11447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1121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114CCC9C-D133-4F17-7161-5ED7EA271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-1"/>
            <a:ext cx="10836000" cy="1266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661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77DAFAB9-EB23-4568-193C-722EB5EC5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0"/>
            <a:ext cx="10836000" cy="1336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6502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388B2AC3-F097-C5FD-1A5B-E7D855A0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1" y="0"/>
            <a:ext cx="1083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250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30A39B06-310A-5DDB-04C2-10DEC0766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" y="0"/>
            <a:ext cx="1083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787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B0C2DEF9-0BDD-9480-D7AF-F2F2D9094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" y="0"/>
            <a:ext cx="1083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8217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CDC3A1E-DF00-4C5F-AFB1-AC0D216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32" y="-2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977289" cy="2800951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dirty="0">
                <a:solidFill>
                  <a:schemeClr val="bg1"/>
                </a:solidFill>
              </a:rPr>
              <a:t>Estratégia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DIVERSIFICAÇÃO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DA CARTEIRA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006" y="3185963"/>
            <a:ext cx="4957011" cy="367203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sz="2800" strike="sngStrike" dirty="0"/>
              <a:t>Por </a:t>
            </a:r>
            <a:r>
              <a:rPr lang="pt-BR" sz="2800" b="1" strike="sngStrike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setor de atuação</a:t>
            </a:r>
          </a:p>
          <a:p>
            <a:pPr algn="r" rtl="0"/>
            <a:endParaRPr lang="pt-BR" sz="28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r"/>
            <a:r>
              <a:rPr lang="pt-BR" sz="2800" b="1" dirty="0"/>
              <a:t>K-</a:t>
            </a:r>
            <a:r>
              <a:rPr lang="pt-BR" sz="2800" b="1" dirty="0" err="1"/>
              <a:t>Means</a:t>
            </a:r>
            <a:r>
              <a:rPr lang="pt-BR" sz="2800" b="1" dirty="0"/>
              <a:t>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28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2800" b="1" dirty="0" err="1"/>
              <a:t>lusterização</a:t>
            </a:r>
            <a:r>
              <a:rPr lang="pt-BR" sz="2800" b="1" dirty="0"/>
              <a:t>)</a:t>
            </a:r>
            <a:endParaRPr lang="pt-BR" sz="28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21504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380153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Padronização</a:t>
            </a:r>
          </a:p>
          <a:p>
            <a:r>
              <a:rPr lang="pt-BR" dirty="0">
                <a:solidFill>
                  <a:schemeClr val="bg1"/>
                </a:solidFill>
              </a:rPr>
              <a:t>Dos dados</a:t>
            </a:r>
          </a:p>
        </p:txBody>
      </p:sp>
      <p:pic>
        <p:nvPicPr>
          <p:cNvPr id="6" name="Imagem 5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94D1CD78-23D0-44D4-9BF6-62E280F00E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1623026"/>
            <a:ext cx="7494337" cy="46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02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380153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Padronização</a:t>
            </a:r>
          </a:p>
          <a:p>
            <a:r>
              <a:rPr lang="pt-BR" dirty="0">
                <a:solidFill>
                  <a:schemeClr val="bg1"/>
                </a:solidFill>
              </a:rPr>
              <a:t>Dos dados</a:t>
            </a:r>
          </a:p>
        </p:txBody>
      </p:sp>
      <p:pic>
        <p:nvPicPr>
          <p:cNvPr id="7" name="Imagem 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7DEBB03-D814-4ABA-9F58-9F75958C92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6401" y="1617170"/>
            <a:ext cx="7442946" cy="46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33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CDC3A1E-DF00-4C5F-AFB1-AC0D216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32" y="-2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977289" cy="2800951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Estratégia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K-</a:t>
            </a:r>
            <a:r>
              <a:rPr lang="pt-BR" sz="3600" b="1" dirty="0" err="1">
                <a:solidFill>
                  <a:schemeClr val="bg1"/>
                </a:solidFill>
              </a:rPr>
              <a:t>Means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3600" b="1" dirty="0" err="1">
                <a:solidFill>
                  <a:schemeClr val="bg1"/>
                </a:solidFill>
              </a:rPr>
              <a:t>lusterização</a:t>
            </a:r>
            <a:r>
              <a:rPr lang="pt-BR" sz="3600" b="1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A48FB73-C7EF-433D-84A7-94DA38D0D661}"/>
              </a:ext>
            </a:extLst>
          </p:cNvPr>
          <p:cNvSpPr/>
          <p:nvPr/>
        </p:nvSpPr>
        <p:spPr>
          <a:xfrm>
            <a:off x="650950" y="3926785"/>
            <a:ext cx="4716382" cy="152717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600" b="1" strike="sngStrike" dirty="0">
              <a:solidFill>
                <a:srgbClr val="4349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951" y="3991000"/>
            <a:ext cx="4606226" cy="139874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ctr"/>
          <a:lstStyle/>
          <a:p>
            <a:pPr algn="r"/>
            <a:r>
              <a:rPr lang="pt-BR" sz="2400" dirty="0">
                <a:solidFill>
                  <a:srgbClr val="1E212A"/>
                </a:solidFill>
              </a:rPr>
              <a:t> Cada preço de fechamento diário é tratado como uma dimensão (atributo)</a:t>
            </a:r>
          </a:p>
        </p:txBody>
      </p:sp>
    </p:spTree>
    <p:extLst>
      <p:ext uri="{BB962C8B-B14F-4D97-AF65-F5344CB8AC3E}">
        <p14:creationId xmlns:p14="http://schemas.microsoft.com/office/powerpoint/2010/main" val="34321751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ítulo 115">
            <a:extLst>
              <a:ext uri="{FF2B5EF4-FFF2-40B4-BE49-F238E27FC236}">
                <a16:creationId xmlns:a16="http://schemas.microsoft.com/office/drawing/2014/main" id="{0E21B6C9-B13E-4630-B3E3-696DE284D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862" y="524565"/>
            <a:ext cx="10941728" cy="576447"/>
          </a:xfrm>
        </p:spPr>
        <p:txBody>
          <a:bodyPr rtlCol="0"/>
          <a:lstStyle/>
          <a:p>
            <a:pPr rtl="0"/>
            <a:r>
              <a:rPr lang="pt-BR" dirty="0"/>
              <a:t>a equipe</a:t>
            </a:r>
          </a:p>
        </p:txBody>
      </p:sp>
      <p:pic>
        <p:nvPicPr>
          <p:cNvPr id="31" name="Espaço Reservado para Imagem 30" descr="Foto de rosto do membro da equipe">
            <a:extLst>
              <a:ext uri="{FF2B5EF4-FFF2-40B4-BE49-F238E27FC236}">
                <a16:creationId xmlns:a16="http://schemas.microsoft.com/office/drawing/2014/main" id="{321792FD-577A-4202-9436-69E0EE2D30D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028" y="1814919"/>
            <a:ext cx="2357652" cy="2002576"/>
          </a:xfrm>
        </p:spPr>
      </p:pic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3F0F196-3E9E-46C2-88BB-0C30FEFD56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79026" y="391909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/>
              <a:t>Lucas Dias Ribeiro</a:t>
            </a:r>
          </a:p>
        </p:txBody>
      </p:sp>
      <p:pic>
        <p:nvPicPr>
          <p:cNvPr id="41" name="Espaço Reservado para Imagem 40" descr="Foto de rosto do membro da equipe">
            <a:extLst>
              <a:ext uri="{FF2B5EF4-FFF2-40B4-BE49-F238E27FC236}">
                <a16:creationId xmlns:a16="http://schemas.microsoft.com/office/drawing/2014/main" id="{F67AF7B8-93EC-406F-9CC8-BD0557CF3C2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174" y="1814919"/>
            <a:ext cx="2357652" cy="2002576"/>
          </a:xfrm>
        </p:spPr>
      </p:pic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C4984B8B-5A39-4866-8658-FB66C8DB4F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17168" y="391909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 err="1"/>
              <a:t>lucas</a:t>
            </a:r>
            <a:r>
              <a:rPr lang="pt-BR" dirty="0"/>
              <a:t> silva lima</a:t>
            </a:r>
          </a:p>
        </p:txBody>
      </p:sp>
      <p:pic>
        <p:nvPicPr>
          <p:cNvPr id="45" name="Espaço Reservado para Imagem 44" descr="Foto de rosto do membro da equipe">
            <a:extLst>
              <a:ext uri="{FF2B5EF4-FFF2-40B4-BE49-F238E27FC236}">
                <a16:creationId xmlns:a16="http://schemas.microsoft.com/office/drawing/2014/main" id="{7AADF468-BF7D-49CF-BE5C-ACA05CA293C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318" y="1814919"/>
            <a:ext cx="2357652" cy="2002576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D9D607B3-8F21-4E4E-9448-E334E3D362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55316" y="391909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/>
              <a:t>Victor Patrick </a:t>
            </a:r>
            <a:r>
              <a:rPr lang="pt-BR" dirty="0" err="1"/>
              <a:t>Wakugawa</a:t>
            </a:r>
            <a:r>
              <a:rPr lang="pt-BR" dirty="0"/>
              <a:t> de Oliveira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387CDB-BE9B-4F67-AE84-9A1328DF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EQUIPE DIOMGIS</a:t>
            </a: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A2BFCF-7ABB-4CF9-89A3-B2F09746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18187E-4F8A-4F11-AFEB-6715ECE72E0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5000" contrast="7000"/>
                    </a14:imgEffect>
                  </a14:imgLayer>
                </a14:imgProps>
              </a:ext>
            </a:extLst>
          </a:blip>
          <a:srcRect l="20239" t="18179" r="20196" b="48064"/>
          <a:stretch/>
        </p:blipFill>
        <p:spPr>
          <a:xfrm>
            <a:off x="2279026" y="1814919"/>
            <a:ext cx="2357652" cy="20025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AD8F6B7-83CC-4886-BC51-BDFD54905F5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6072" t="5739" r="16072" b="36625"/>
          <a:stretch/>
        </p:blipFill>
        <p:spPr>
          <a:xfrm>
            <a:off x="4917168" y="1814919"/>
            <a:ext cx="2357652" cy="20025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2B99E683-A9CD-0A3A-9141-20B051A8767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1783" t="5412" r="34620" b="43854"/>
          <a:stretch/>
        </p:blipFill>
        <p:spPr>
          <a:xfrm>
            <a:off x="7555308" y="1814919"/>
            <a:ext cx="2357652" cy="20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65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CDC3A1E-DF00-4C5F-AFB1-AC0D216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32" y="-2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977289" cy="2800951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Estratégia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</a:rPr>
              <a:t>K-</a:t>
            </a:r>
            <a:r>
              <a:rPr lang="pt-BR" sz="3600" b="1" dirty="0" err="1">
                <a:solidFill>
                  <a:schemeClr val="bg1"/>
                </a:solidFill>
              </a:rPr>
              <a:t>Means</a:t>
            </a:r>
            <a:r>
              <a:rPr lang="pt-BR" sz="3600" b="1" dirty="0">
                <a:solidFill>
                  <a:schemeClr val="bg1"/>
                </a:solidFill>
              </a:rPr>
              <a:t> </a:t>
            </a: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pt-BR" sz="36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</a:t>
            </a:r>
            <a:r>
              <a:rPr lang="pt-BR" sz="3600" b="1" dirty="0" err="1">
                <a:solidFill>
                  <a:schemeClr val="bg1"/>
                </a:solidFill>
              </a:rPr>
              <a:t>lusterização</a:t>
            </a:r>
            <a:r>
              <a:rPr lang="pt-BR" sz="3600" b="1" dirty="0">
                <a:solidFill>
                  <a:schemeClr val="bg1"/>
                </a:solidFill>
              </a:rPr>
              <a:t>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A48FB73-C7EF-433D-84A7-94DA38D0D661}"/>
              </a:ext>
            </a:extLst>
          </p:cNvPr>
          <p:cNvSpPr/>
          <p:nvPr/>
        </p:nvSpPr>
        <p:spPr>
          <a:xfrm>
            <a:off x="650950" y="3926785"/>
            <a:ext cx="4716382" cy="1527178"/>
          </a:xfrm>
          <a:prstGeom prst="rect">
            <a:avLst/>
          </a:prstGeom>
          <a:solidFill>
            <a:srgbClr val="55597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600" b="1" strike="sngStrike" dirty="0">
              <a:solidFill>
                <a:srgbClr val="4349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0951" y="3991000"/>
            <a:ext cx="4606226" cy="139874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ctr"/>
          <a:lstStyle/>
          <a:p>
            <a:pPr algn="r"/>
            <a:r>
              <a:rPr lang="pt-BR" sz="2400" dirty="0"/>
              <a:t>Segmentação por comportamento gráfico padronizado</a:t>
            </a:r>
            <a:endParaRPr lang="pt-BR" sz="2400" b="1" strike="sngStrike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18E164EB-1C40-4299-90CE-08B55ADDD452}"/>
              </a:ext>
            </a:extLst>
          </p:cNvPr>
          <p:cNvGrpSpPr/>
          <p:nvPr/>
        </p:nvGrpSpPr>
        <p:grpSpPr>
          <a:xfrm>
            <a:off x="6774242" y="3926785"/>
            <a:ext cx="4716383" cy="1527177"/>
            <a:chOff x="671825" y="3984537"/>
            <a:chExt cx="4716383" cy="1527177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21BF641A-F4B7-4983-8762-EB156004FE7A}"/>
                </a:ext>
              </a:extLst>
            </p:cNvPr>
            <p:cNvSpPr/>
            <p:nvPr/>
          </p:nvSpPr>
          <p:spPr>
            <a:xfrm>
              <a:off x="671825" y="3984537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D33BEB68-C6A6-4A36-8495-ED41B5447C7D}"/>
                </a:ext>
              </a:extLst>
            </p:cNvPr>
            <p:cNvSpPr/>
            <p:nvPr/>
          </p:nvSpPr>
          <p:spPr>
            <a:xfrm>
              <a:off x="1663228" y="3984537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B6C862B0-7CD8-461A-85E4-51144BF6BD29}"/>
                </a:ext>
              </a:extLst>
            </p:cNvPr>
            <p:cNvSpPr/>
            <p:nvPr/>
          </p:nvSpPr>
          <p:spPr>
            <a:xfrm>
              <a:off x="2654631" y="3984537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8EF26C0C-18E4-4BE6-A88F-29FA1594E8CC}"/>
                </a:ext>
              </a:extLst>
            </p:cNvPr>
            <p:cNvSpPr/>
            <p:nvPr/>
          </p:nvSpPr>
          <p:spPr>
            <a:xfrm>
              <a:off x="3646034" y="3984537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C3DFFB58-38DB-480D-8E44-FFDFBE989BFE}"/>
                </a:ext>
              </a:extLst>
            </p:cNvPr>
            <p:cNvSpPr/>
            <p:nvPr/>
          </p:nvSpPr>
          <p:spPr>
            <a:xfrm>
              <a:off x="4637437" y="3984537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E77EF50-B6EC-4F3A-97FE-DD2C20A84449}"/>
                </a:ext>
              </a:extLst>
            </p:cNvPr>
            <p:cNvSpPr/>
            <p:nvPr/>
          </p:nvSpPr>
          <p:spPr>
            <a:xfrm>
              <a:off x="671825" y="4906958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259834D4-5AFD-49EE-A1A0-96ED221FFBE9}"/>
                </a:ext>
              </a:extLst>
            </p:cNvPr>
            <p:cNvSpPr/>
            <p:nvPr/>
          </p:nvSpPr>
          <p:spPr>
            <a:xfrm>
              <a:off x="1663228" y="4906958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CB951446-C55C-4627-B92B-4B90C3A92128}"/>
                </a:ext>
              </a:extLst>
            </p:cNvPr>
            <p:cNvSpPr/>
            <p:nvPr/>
          </p:nvSpPr>
          <p:spPr>
            <a:xfrm>
              <a:off x="2654631" y="4906958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7AC035D5-A18B-4A3B-A13A-B129C0E8CD41}"/>
                </a:ext>
              </a:extLst>
            </p:cNvPr>
            <p:cNvSpPr/>
            <p:nvPr/>
          </p:nvSpPr>
          <p:spPr>
            <a:xfrm>
              <a:off x="3646034" y="4906958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  <p:sp>
          <p:nvSpPr>
            <p:cNvPr id="19" name="Retângulo 18">
              <a:extLst>
                <a:ext uri="{FF2B5EF4-FFF2-40B4-BE49-F238E27FC236}">
                  <a16:creationId xmlns:a16="http://schemas.microsoft.com/office/drawing/2014/main" id="{4BD51442-6D7C-424C-8759-27DA4F0DDD94}"/>
                </a:ext>
              </a:extLst>
            </p:cNvPr>
            <p:cNvSpPr/>
            <p:nvPr/>
          </p:nvSpPr>
          <p:spPr>
            <a:xfrm>
              <a:off x="4637437" y="4906958"/>
              <a:ext cx="750771" cy="60475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2600" b="1" dirty="0">
                <a:solidFill>
                  <a:srgbClr val="43495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85342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CDC3A1E-DF00-4C5F-AFB1-AC0D216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132" y="-2"/>
            <a:ext cx="6072868" cy="6858000"/>
          </a:xfrm>
          <a:prstGeom prst="rect">
            <a:avLst/>
          </a:prstGeom>
        </p:spPr>
      </p:pic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006" y="3185963"/>
            <a:ext cx="4957011" cy="367203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endParaRPr lang="pt-BR" sz="2800" strike="sngStrike" dirty="0"/>
          </a:p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ítulo 11">
            <a:extLst>
              <a:ext uri="{FF2B5EF4-FFF2-40B4-BE49-F238E27FC236}">
                <a16:creationId xmlns:a16="http://schemas.microsoft.com/office/drawing/2014/main" id="{3920B9CF-B35D-4B26-AD05-9618E83D6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977289" cy="2800951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/>
            <a:r>
              <a:rPr lang="pt-BR" dirty="0">
                <a:solidFill>
                  <a:schemeClr val="bg1"/>
                </a:solidFill>
              </a:rPr>
              <a:t>Estratégia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Grupos definidos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 descr="Gráfico, Histograma&#10;&#10;Descrição gerada automaticamente">
            <a:extLst>
              <a:ext uri="{FF2B5EF4-FFF2-40B4-BE49-F238E27FC236}">
                <a16:creationId xmlns:a16="http://schemas.microsoft.com/office/drawing/2014/main" id="{7E137DCE-4A11-4378-B53B-EC149727414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" t="8024" r="6461" b="12840"/>
          <a:stretch/>
        </p:blipFill>
        <p:spPr>
          <a:xfrm>
            <a:off x="5510176" y="2607733"/>
            <a:ext cx="6233091" cy="3801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140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0EF9FB51-823F-FD27-FAF1-2EDA80D1F1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54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E5619930-2FB2-FF16-6170-666ACC35CE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4345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66D1966F-6C9D-A7F9-B3AF-97F7E546D6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09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66C0BD8-B05D-21CC-B3B8-5177126070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7883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5F75B87A-C329-EFFE-8EFF-08ABA4BCD6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8982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41576CDD-127A-4F65-5CCC-F7E0A8ACF1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3868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62226EE9-3C26-5461-2737-CE17D0E96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7243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4ACDE225-E86A-20BF-A1B7-B810783924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8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ítulo 31">
            <a:extLst>
              <a:ext uri="{FF2B5EF4-FFF2-40B4-BE49-F238E27FC236}">
                <a16:creationId xmlns:a16="http://schemas.microsoft.com/office/drawing/2014/main" id="{FE58CE81-79F8-4E88-A7B1-6103D70D0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9826" y="1209670"/>
            <a:ext cx="5135764" cy="495300"/>
          </a:xfrm>
        </p:spPr>
        <p:txBody>
          <a:bodyPr rtlCol="0"/>
          <a:lstStyle/>
          <a:p>
            <a:pPr rtl="0"/>
            <a:r>
              <a:rPr lang="pt-BR" sz="4800" dirty="0"/>
              <a:t>Roteiro</a:t>
            </a:r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E104D264-19F5-47BB-9134-C9A3CEBC78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9826" y="2078624"/>
            <a:ext cx="5135764" cy="3577259"/>
          </a:xfrm>
        </p:spPr>
        <p:txBody>
          <a:bodyPr rtlCol="0"/>
          <a:lstStyle/>
          <a:p>
            <a:pPr rtl="0"/>
            <a:r>
              <a:rPr lang="pt-BR" sz="2400" dirty="0"/>
              <a:t>Estratégia</a:t>
            </a:r>
          </a:p>
          <a:p>
            <a:pPr rtl="0"/>
            <a:r>
              <a:rPr lang="pt-BR" sz="2400" dirty="0"/>
              <a:t>Seleção de ativos</a:t>
            </a:r>
          </a:p>
          <a:p>
            <a:pPr rtl="0"/>
            <a:r>
              <a:rPr lang="pt-BR" sz="2400" dirty="0"/>
              <a:t>Alocação de recursos</a:t>
            </a:r>
          </a:p>
          <a:p>
            <a:pPr rtl="0"/>
            <a:r>
              <a:rPr lang="pt-BR" sz="2400" dirty="0"/>
              <a:t>Exemplo de aplicação</a:t>
            </a:r>
          </a:p>
          <a:p>
            <a:pPr rtl="0"/>
            <a:r>
              <a:rPr lang="pt-BR" sz="2400" dirty="0"/>
              <a:t>Considerações finais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41B54F8-5CA5-46A9-86AA-1BF047C38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73368" y="6356350"/>
            <a:ext cx="2971800" cy="365125"/>
          </a:xfrm>
        </p:spPr>
        <p:txBody>
          <a:bodyPr rtlCol="0"/>
          <a:lstStyle/>
          <a:p>
            <a:pPr rtl="0"/>
            <a:r>
              <a:rPr lang="pt-BR"/>
              <a:t>EQUIPE DIOMGIS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08F70B7-1A31-4434-AAFC-A5D0CAA10B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39528" y="6356350"/>
            <a:ext cx="1756062" cy="365125"/>
          </a:xfrm>
        </p:spPr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pic>
        <p:nvPicPr>
          <p:cNvPr id="62" name="Gráfico 61">
            <a:extLst>
              <a:ext uri="{FF2B5EF4-FFF2-40B4-BE49-F238E27FC236}">
                <a16:creationId xmlns:a16="http://schemas.microsoft.com/office/drawing/2014/main" id="{08453B12-6818-452E-8213-837B2C23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0969" y="0"/>
            <a:ext cx="3644900" cy="6858000"/>
          </a:xfrm>
          <a:prstGeom prst="rect">
            <a:avLst/>
          </a:prstGeom>
        </p:spPr>
      </p:pic>
      <p:pic>
        <p:nvPicPr>
          <p:cNvPr id="10" name="Imagem 9" descr="Mão segurando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97B90C80-24B0-46E1-8687-FCA8A1E6D0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448" t="6131" r="15104" b="8972"/>
          <a:stretch/>
        </p:blipFill>
        <p:spPr>
          <a:xfrm flipH="1">
            <a:off x="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0942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, Gráfico de dispersão&#10;&#10;Descrição gerada automaticamente">
            <a:extLst>
              <a:ext uri="{FF2B5EF4-FFF2-40B4-BE49-F238E27FC236}">
                <a16:creationId xmlns:a16="http://schemas.microsoft.com/office/drawing/2014/main" id="{78171866-7225-A40B-E2B7-A5023AE067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8920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FB2EC5CB-0456-927D-1B8E-8DF233BF8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7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21221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composição dos grupos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Setores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4" name="Imagem 23" descr="Gráfico, Gráfico de barras&#10;&#10;Descrição gerada automaticamente">
            <a:extLst>
              <a:ext uri="{FF2B5EF4-FFF2-40B4-BE49-F238E27FC236}">
                <a16:creationId xmlns:a16="http://schemas.microsoft.com/office/drawing/2014/main" id="{3665FE11-E8E7-486C-84C6-9D26CF722E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88" y="1463040"/>
            <a:ext cx="7202250" cy="4981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0551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21221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composição dos setores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grupos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D0974AD6-1AAB-448A-9847-8FCC798331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8486" y="866305"/>
            <a:ext cx="7202251" cy="557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9024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4AFB22FE-BE79-491D-A7F9-7D5D4CD36E2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5520264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Análise exploratória dos ativos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endParaRPr lang="pt-BR" sz="1600" dirty="0">
              <a:solidFill>
                <a:schemeClr val="bg1"/>
              </a:solidFill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</a:rPr>
              <a:t>Regressão Linear do preço padronizado</a:t>
            </a:r>
          </a:p>
          <a:p>
            <a:pPr algn="r"/>
            <a:r>
              <a:rPr lang="pt-BR" sz="3600" dirty="0">
                <a:solidFill>
                  <a:schemeClr val="bg1"/>
                </a:solidFill>
              </a:rPr>
              <a:t>dos últimos 500 dias</a:t>
            </a:r>
          </a:p>
          <a:p>
            <a:pPr algn="r"/>
            <a:endParaRPr lang="pt-BR" sz="1600" dirty="0">
              <a:solidFill>
                <a:schemeClr val="bg1"/>
              </a:solidFill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</a:rPr>
              <a:t>&amp;</a:t>
            </a:r>
          </a:p>
          <a:p>
            <a:pPr algn="r"/>
            <a:endParaRPr lang="pt-BR" sz="1600" dirty="0">
              <a:solidFill>
                <a:schemeClr val="bg1"/>
              </a:solidFill>
            </a:endParaRPr>
          </a:p>
          <a:p>
            <a:pPr algn="r"/>
            <a:r>
              <a:rPr lang="pt-BR" sz="3600" dirty="0">
                <a:solidFill>
                  <a:schemeClr val="bg1"/>
                </a:solidFill>
              </a:rPr>
              <a:t>Expoente de </a:t>
            </a:r>
            <a:r>
              <a:rPr lang="pt-BR" sz="3600" dirty="0" err="1">
                <a:solidFill>
                  <a:schemeClr val="bg1"/>
                </a:solidFill>
              </a:rPr>
              <a:t>Hurst</a:t>
            </a:r>
            <a:endParaRPr lang="pt-B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714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380153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Regressão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Linear do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preço </a:t>
            </a:r>
          </a:p>
          <a:p>
            <a:r>
              <a:rPr lang="pt-BR" sz="3200" dirty="0">
                <a:solidFill>
                  <a:schemeClr val="bg1"/>
                </a:solidFill>
              </a:rPr>
              <a:t>padronizado</a:t>
            </a:r>
          </a:p>
          <a:p>
            <a:r>
              <a:rPr lang="pt-BR" sz="3200" dirty="0">
                <a:solidFill>
                  <a:schemeClr val="bg1"/>
                </a:solidFill>
              </a:rPr>
              <a:t>dos últimos</a:t>
            </a:r>
          </a:p>
          <a:p>
            <a:r>
              <a:rPr lang="pt-BR" sz="3200" dirty="0">
                <a:solidFill>
                  <a:schemeClr val="bg1"/>
                </a:solidFill>
              </a:rPr>
              <a:t>500 dias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DF555F77-45FC-422D-A0B1-2942E571D3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8519" r="7202" b="8519"/>
          <a:stretch/>
        </p:blipFill>
        <p:spPr>
          <a:xfrm>
            <a:off x="3386666" y="922869"/>
            <a:ext cx="8610601" cy="56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967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21221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Expoente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de </a:t>
            </a:r>
            <a:r>
              <a:rPr lang="pt-BR" sz="3200" dirty="0" err="1">
                <a:solidFill>
                  <a:schemeClr val="bg1"/>
                </a:solidFill>
              </a:rPr>
              <a:t>Hurst</a:t>
            </a:r>
            <a:endParaRPr lang="pt-BR" sz="4400" dirty="0">
              <a:solidFill>
                <a:schemeClr val="bg1"/>
              </a:solidFill>
            </a:endParaRPr>
          </a:p>
        </p:txBody>
      </p:sp>
      <p:pic>
        <p:nvPicPr>
          <p:cNvPr id="6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56ED227-54FD-4EC0-BFB4-FCD2052727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6" y="922869"/>
            <a:ext cx="8300445" cy="5689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7943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BE8799E-35E5-4840-BBD8-A4153DA56EB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21221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Coeficiente </a:t>
            </a:r>
          </a:p>
          <a:p>
            <a:r>
              <a:rPr lang="pt-BR" sz="3200" dirty="0">
                <a:solidFill>
                  <a:schemeClr val="bg1"/>
                </a:solidFill>
              </a:rPr>
              <a:t>Angular</a:t>
            </a:r>
          </a:p>
          <a:p>
            <a:r>
              <a:rPr lang="pt-BR" sz="2000" dirty="0">
                <a:solidFill>
                  <a:srgbClr val="8189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Das retas obtidas</a:t>
            </a:r>
          </a:p>
          <a:p>
            <a:r>
              <a:rPr lang="pt-BR" sz="2000" dirty="0">
                <a:solidFill>
                  <a:srgbClr val="8189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por regressão linear</a:t>
            </a:r>
          </a:p>
          <a:p>
            <a:r>
              <a:rPr lang="pt-BR" sz="2000" dirty="0">
                <a:solidFill>
                  <a:srgbClr val="8189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 preço padronizado</a:t>
            </a:r>
          </a:p>
        </p:txBody>
      </p:sp>
      <p:pic>
        <p:nvPicPr>
          <p:cNvPr id="18" name="Imagem 17" descr="Gráfico, Histograma&#10;&#10;Descrição gerada automaticamente">
            <a:extLst>
              <a:ext uri="{FF2B5EF4-FFF2-40B4-BE49-F238E27FC236}">
                <a16:creationId xmlns:a16="http://schemas.microsoft.com/office/drawing/2014/main" id="{980B9700-E507-4285-B56E-EF7DC8C644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667" y="1327924"/>
            <a:ext cx="7816071" cy="5201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450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FE6088B3-4462-469F-A44E-72F7CBE6B06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5591605" cy="2122132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pt-BR" dirty="0">
              <a:solidFill>
                <a:schemeClr val="bg1"/>
              </a:solidFill>
            </a:endParaRPr>
          </a:p>
          <a:p>
            <a:endParaRPr lang="pt-BR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Expoente </a:t>
            </a:r>
          </a:p>
          <a:p>
            <a:r>
              <a:rPr lang="pt-BR" sz="3200" dirty="0">
                <a:solidFill>
                  <a:schemeClr val="bg1"/>
                </a:solidFill>
              </a:rPr>
              <a:t>de </a:t>
            </a:r>
            <a:r>
              <a:rPr lang="pt-BR" sz="3200" dirty="0" err="1">
                <a:solidFill>
                  <a:schemeClr val="bg1"/>
                </a:solidFill>
              </a:rPr>
              <a:t>Hurst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7" name="Imagem 6" descr="Gráfico, Histograma&#10;&#10;Descrição gerada automaticamente">
            <a:extLst>
              <a:ext uri="{FF2B5EF4-FFF2-40B4-BE49-F238E27FC236}">
                <a16:creationId xmlns:a16="http://schemas.microsoft.com/office/drawing/2014/main" id="{E26A488C-CAAB-4FEC-9C5D-7551AAC3DD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293" y="1005556"/>
            <a:ext cx="8300445" cy="5493079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5FE1B55E-ABF2-410D-97F9-6D5C07F79730}"/>
              </a:ext>
            </a:extLst>
          </p:cNvPr>
          <p:cNvGrpSpPr/>
          <p:nvPr/>
        </p:nvGrpSpPr>
        <p:grpSpPr>
          <a:xfrm>
            <a:off x="3767667" y="1065899"/>
            <a:ext cx="3871793" cy="5102244"/>
            <a:chOff x="3767667" y="1065899"/>
            <a:chExt cx="3871793" cy="5102244"/>
          </a:xfrm>
        </p:grpSpPr>
        <p:pic>
          <p:nvPicPr>
            <p:cNvPr id="11" name="Imagem 10" descr="Gráfico, Histograma&#10;&#10;Descrição gerada automaticamente">
              <a:extLst>
                <a:ext uri="{FF2B5EF4-FFF2-40B4-BE49-F238E27FC236}">
                  <a16:creationId xmlns:a16="http://schemas.microsoft.com/office/drawing/2014/main" id="{81982EB1-FE9D-4BFB-A240-45E2D6913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06" t="1097" r="52622" b="6017"/>
            <a:stretch/>
          </p:blipFill>
          <p:spPr>
            <a:xfrm>
              <a:off x="3767667" y="1065899"/>
              <a:ext cx="3575201" cy="5102244"/>
            </a:xfrm>
            <a:prstGeom prst="rect">
              <a:avLst/>
            </a:prstGeom>
          </p:spPr>
        </p:pic>
        <p:sp>
          <p:nvSpPr>
            <p:cNvPr id="12" name="Espaço Reservado para Texto 20">
              <a:extLst>
                <a:ext uri="{FF2B5EF4-FFF2-40B4-BE49-F238E27FC236}">
                  <a16:creationId xmlns:a16="http://schemas.microsoft.com/office/drawing/2014/main" id="{2E9D8CD2-A8D1-4C01-94D8-3F1ECFB78FE8}"/>
                </a:ext>
              </a:extLst>
            </p:cNvPr>
            <p:cNvSpPr txBox="1">
              <a:spLocks/>
            </p:cNvSpPr>
            <p:nvPr/>
          </p:nvSpPr>
          <p:spPr>
            <a:xfrm>
              <a:off x="4223530" y="1903924"/>
              <a:ext cx="2330599" cy="712101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0"/>
              </a:schemeClr>
            </a:solidFill>
          </p:spPr>
          <p:txBody>
            <a:bodyPr tIns="0" rtlCol="0" anchor="t"/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i="0" kern="1200" cap="none" spc="100" baseline="0">
                  <a:solidFill>
                    <a:schemeClr val="bg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sz="5400" b="1" dirty="0">
                  <a:solidFill>
                    <a:srgbClr val="43495B"/>
                  </a:solidFill>
                </a:rPr>
                <a:t>&lt; 0.55</a:t>
              </a:r>
              <a:endParaRPr lang="pt-BR" sz="3600" b="1" dirty="0">
                <a:solidFill>
                  <a:srgbClr val="43495B"/>
                </a:solidFill>
              </a:endParaRPr>
            </a:p>
          </p:txBody>
        </p:sp>
        <p:sp>
          <p:nvSpPr>
            <p:cNvPr id="14" name="Título 11">
              <a:extLst>
                <a:ext uri="{FF2B5EF4-FFF2-40B4-BE49-F238E27FC236}">
                  <a16:creationId xmlns:a16="http://schemas.microsoft.com/office/drawing/2014/main" id="{8E759329-6C25-4A06-83E3-4629DE9044F6}"/>
                </a:ext>
              </a:extLst>
            </p:cNvPr>
            <p:cNvSpPr txBox="1">
              <a:spLocks/>
            </p:cNvSpPr>
            <p:nvPr/>
          </p:nvSpPr>
          <p:spPr>
            <a:xfrm>
              <a:off x="4018828" y="1358908"/>
              <a:ext cx="3620632" cy="608058"/>
            </a:xfrm>
            <a:prstGeom prst="rect">
              <a:avLst/>
            </a:prstGeom>
            <a:solidFill>
              <a:schemeClr val="accent6">
                <a:lumMod val="60000"/>
                <a:lumOff val="40000"/>
                <a:alpha val="0"/>
              </a:schemeClr>
            </a:solidFill>
          </p:spPr>
          <p:txBody>
            <a:bodyPr rIns="822960" rtlCol="0" anchor="t"/>
            <a:lstStyle>
              <a:lvl1pPr algn="l" defTabSz="914400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4800" kern="1200" cap="all" spc="200" baseline="0">
                  <a:solidFill>
                    <a:schemeClr val="accent2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pt-BR" sz="1800" cap="none" dirty="0">
                  <a:solidFill>
                    <a:schemeClr val="tx1"/>
                  </a:solidFill>
                  <a:latin typeface="+mn-lt"/>
                </a:rPr>
                <a:t>Ativos lateralizados </a:t>
              </a:r>
            </a:p>
            <a:p>
              <a:pPr algn="ctr"/>
              <a:r>
                <a:rPr lang="pt-BR" sz="1800" cap="none" dirty="0">
                  <a:solidFill>
                    <a:schemeClr val="tx1"/>
                  </a:solidFill>
                  <a:latin typeface="+mn-lt"/>
                </a:rPr>
                <a:t>no período analisado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531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Mão de pessoa&#10;&#10;Descrição gerada automaticamente com confiança baixa">
            <a:extLst>
              <a:ext uri="{FF2B5EF4-FFF2-40B4-BE49-F238E27FC236}">
                <a16:creationId xmlns:a16="http://schemas.microsoft.com/office/drawing/2014/main" id="{CAB69AA2-DB54-418A-8B46-C73200E547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20000"/>
                    </a14:imgEffect>
                  </a14:imgLayer>
                </a14:imgProps>
              </a:ext>
            </a:extLst>
          </a:blip>
          <a:srcRect t="10927" r="15892" b="4965"/>
          <a:stretch/>
        </p:blipFill>
        <p:spPr>
          <a:xfrm>
            <a:off x="0" y="2"/>
            <a:ext cx="12192000" cy="6857998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37253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Seleção de 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ativos</a:t>
            </a: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reta de regressão do preço de fechamento padronizado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85888BD2-559A-40ED-BCAD-E45DA81DC235}"/>
              </a:ext>
            </a:extLst>
          </p:cNvPr>
          <p:cNvGrpSpPr/>
          <p:nvPr/>
        </p:nvGrpSpPr>
        <p:grpSpPr>
          <a:xfrm>
            <a:off x="8575750" y="4595651"/>
            <a:ext cx="2761117" cy="1415681"/>
            <a:chOff x="8457216" y="4646451"/>
            <a:chExt cx="2761117" cy="1415681"/>
          </a:xfrm>
        </p:grpSpPr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9586BB49-5449-4FD0-9E45-7F68E51225F0}"/>
                </a:ext>
              </a:extLst>
            </p:cNvPr>
            <p:cNvSpPr/>
            <p:nvPr/>
          </p:nvSpPr>
          <p:spPr>
            <a:xfrm>
              <a:off x="8457216" y="4646451"/>
              <a:ext cx="2761117" cy="141568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pt-BR" sz="2600" b="1" strike="sngStrike" dirty="0">
                <a:solidFill>
                  <a:srgbClr val="4349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1386C19-6ADE-48E6-A7F5-838C68C3E56A}"/>
                    </a:ext>
                  </a:extLst>
                </p:cNvPr>
                <p:cNvSpPr txBox="1"/>
                <p:nvPr/>
              </p:nvSpPr>
              <p:spPr>
                <a:xfrm>
                  <a:off x="8619066" y="4749799"/>
                  <a:ext cx="2531533" cy="1235199"/>
                </a:xfrm>
                <a:prstGeom prst="rect">
                  <a:avLst/>
                </a:prstGeom>
                <a:solidFill>
                  <a:schemeClr val="accent6">
                    <a:lumMod val="60000"/>
                    <a:lumOff val="40000"/>
                    <a:alpha val="0"/>
                  </a:schemeClr>
                </a:solidFill>
              </p:spPr>
              <p:txBody>
                <a:bodyPr rIns="822960" rtlCol="0" anchor="t"/>
                <a:lstStyle>
                  <a:defPPr rtl="0">
                    <a:defRPr lang="pt-BR"/>
                  </a:defPPr>
                  <a:lvl1pPr>
                    <a:lnSpc>
                      <a:spcPct val="80000"/>
                    </a:lnSpc>
                    <a:spcBef>
                      <a:spcPct val="0"/>
                    </a:spcBef>
                    <a:buNone/>
                    <a:defRPr sz="4800" cap="all" spc="200" baseline="0">
                      <a:solidFill>
                        <a:schemeClr val="bg1"/>
                      </a:solidFill>
                      <a:latin typeface="+mj-lt"/>
                      <a:ea typeface="+mj-ea"/>
                      <a:cs typeface="+mj-cs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l-GR" sz="7200" b="1" i="1" dirty="0" smtClean="0">
                                <a:solidFill>
                                  <a:srgbClr val="3E3D4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l-GR" sz="7200" b="1" i="1" dirty="0">
                                <a:solidFill>
                                  <a:srgbClr val="3E3D47"/>
                                </a:solidFill>
                                <a:latin typeface="Cambria Math" panose="02040503050406030204" pitchFamily="18" charset="0"/>
                              </a:rPr>
                              <m:t>𝝋</m:t>
                            </m:r>
                          </m:e>
                          <m:sub>
                            <m:r>
                              <a:rPr lang="pt-BR" sz="7200" b="1" i="1" dirty="0" smtClean="0">
                                <a:solidFill>
                                  <a:srgbClr val="3E3D47"/>
                                </a:solidFill>
                                <a:latin typeface="Cambria Math" panose="02040503050406030204" pitchFamily="18" charset="0"/>
                              </a:rPr>
                              <m:t>𝒎𝒂𝒙</m:t>
                            </m:r>
                          </m:sub>
                        </m:sSub>
                      </m:oMath>
                    </m:oMathPara>
                  </a14:m>
                  <a:endParaRPr lang="pt-BR" sz="4000" b="1" baseline="-25000" dirty="0">
                    <a:solidFill>
                      <a:srgbClr val="3E3D47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CaixaDeTexto 10">
                  <a:extLst>
                    <a:ext uri="{FF2B5EF4-FFF2-40B4-BE49-F238E27FC236}">
                      <a16:creationId xmlns:a16="http://schemas.microsoft.com/office/drawing/2014/main" id="{01386C19-6ADE-48E6-A7F5-838C68C3E5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9066" y="4749799"/>
                  <a:ext cx="2531533" cy="123519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4" name="Imagem 13">
            <a:extLst>
              <a:ext uri="{FF2B5EF4-FFF2-40B4-BE49-F238E27FC236}">
                <a16:creationId xmlns:a16="http://schemas.microsoft.com/office/drawing/2014/main" id="{4CEDB24F-E5F3-4F82-8505-09FBAF5D31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936" y="3445666"/>
            <a:ext cx="5617064" cy="292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69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495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Imagem 5" descr="Mão segurando celular com tela ligada&#10;&#10;Descrição gerada automaticamente">
            <a:extLst>
              <a:ext uri="{FF2B5EF4-FFF2-40B4-BE49-F238E27FC236}">
                <a16:creationId xmlns:a16="http://schemas.microsoft.com/office/drawing/2014/main" id="{6CDC3A1E-DF00-4C5F-AFB1-AC0D21624EA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3792" r="18299" b="14506"/>
          <a:stretch/>
        </p:blipFill>
        <p:spPr>
          <a:xfrm>
            <a:off x="-1" y="-1"/>
            <a:ext cx="12192001" cy="6858002"/>
          </a:xfr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"/>
            <a:ext cx="5977289" cy="2800951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dirty="0">
                <a:solidFill>
                  <a:schemeClr val="bg1"/>
                </a:solidFill>
              </a:rPr>
              <a:t>Estratégia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DIVERSIFICAÇÃO</a:t>
            </a:r>
            <a:br>
              <a:rPr lang="pt-BR" sz="3600" dirty="0">
                <a:solidFill>
                  <a:schemeClr val="bg1"/>
                </a:solidFill>
              </a:rPr>
            </a:br>
            <a:r>
              <a:rPr lang="pt-BR" sz="3600" dirty="0">
                <a:solidFill>
                  <a:schemeClr val="bg1"/>
                </a:solidFill>
              </a:rPr>
              <a:t>DA CARTEIRA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4DB887E2-88ED-403F-BA2A-36081EE10F0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006" y="3185963"/>
            <a:ext cx="4957011" cy="367203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sz="2800" dirty="0"/>
              <a:t>Por </a:t>
            </a:r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setor de atuação</a:t>
            </a:r>
          </a:p>
        </p:txBody>
      </p:sp>
      <p:pic>
        <p:nvPicPr>
          <p:cNvPr id="14" name="Imagem 13" descr="Gráfico&#10;&#10;Descrição gerada automaticamente">
            <a:extLst>
              <a:ext uri="{FF2B5EF4-FFF2-40B4-BE49-F238E27FC236}">
                <a16:creationId xmlns:a16="http://schemas.microsoft.com/office/drawing/2014/main" id="{0254229F-B760-4131-B4A8-1A9E8A861E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08" y="2624667"/>
            <a:ext cx="6193702" cy="392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4178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308523D0-6D44-4265-99F0-35B8ADB4E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8" name="Título 11">
            <a:extLst>
              <a:ext uri="{FF2B5EF4-FFF2-40B4-BE49-F238E27FC236}">
                <a16:creationId xmlns:a16="http://schemas.microsoft.com/office/drawing/2014/main" id="{9142785B-1946-41F4-8F60-5F692EEB3CA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37253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Seleção de 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ativos</a:t>
            </a:r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22" name="Picture 2" descr="upload.wikimedia.org/wikipedia/commons/thumb/7/...">
            <a:extLst>
              <a:ext uri="{FF2B5EF4-FFF2-40B4-BE49-F238E27FC236}">
                <a16:creationId xmlns:a16="http://schemas.microsoft.com/office/drawing/2014/main" id="{393BDFAB-D1C9-4A44-B09A-C23C7BA5F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7229" y="3262132"/>
            <a:ext cx="1440000" cy="6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Ações CVS Health - Stock CVS - Resultados, Dividendos, Cotação e  Indicadores - Investidor10">
            <a:extLst>
              <a:ext uri="{FF2B5EF4-FFF2-40B4-BE49-F238E27FC236}">
                <a16:creationId xmlns:a16="http://schemas.microsoft.com/office/drawing/2014/main" id="{A17A1534-29EA-47DD-8856-D5185E8B12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74" y="2263886"/>
            <a:ext cx="1440000" cy="6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Imagem 27" descr="Tabela&#10;&#10;Descrição gerada automaticamente">
            <a:extLst>
              <a:ext uri="{FF2B5EF4-FFF2-40B4-BE49-F238E27FC236}">
                <a16:creationId xmlns:a16="http://schemas.microsoft.com/office/drawing/2014/main" id="{FE636532-DA0F-4273-865F-9DADF8B50B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3008" y="2513594"/>
            <a:ext cx="6106377" cy="2896004"/>
          </a:xfrm>
          <a:prstGeom prst="rect">
            <a:avLst/>
          </a:prstGeom>
        </p:spPr>
      </p:pic>
      <p:pic>
        <p:nvPicPr>
          <p:cNvPr id="1026" name="Picture 2" descr="Huntington Ingalls Industries To Acquire Alion Science and">
            <a:extLst>
              <a:ext uri="{FF2B5EF4-FFF2-40B4-BE49-F238E27FC236}">
                <a16:creationId xmlns:a16="http://schemas.microsoft.com/office/drawing/2014/main" id="{D4513E58-4D4D-4853-A23D-A6A37839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421" y="4438816"/>
            <a:ext cx="1440000" cy="6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ershey's – Wikipédia, a enciclopédia livre">
            <a:extLst>
              <a:ext uri="{FF2B5EF4-FFF2-40B4-BE49-F238E27FC236}">
                <a16:creationId xmlns:a16="http://schemas.microsoft.com/office/drawing/2014/main" id="{AD9FD55A-28C7-4125-9D74-9CB45F8F2C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5295" y="5604647"/>
            <a:ext cx="1440000" cy="52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me - Omnicom Media Group">
            <a:extLst>
              <a:ext uri="{FF2B5EF4-FFF2-40B4-BE49-F238E27FC236}">
                <a16:creationId xmlns:a16="http://schemas.microsoft.com/office/drawing/2014/main" id="{F735635F-240D-476F-BFCD-647C24128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111" y="4441253"/>
            <a:ext cx="1440000" cy="203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'Reilly Automotive (ORLY) Stock Price, News &amp; Info | The Motley Fool">
            <a:extLst>
              <a:ext uri="{FF2B5EF4-FFF2-40B4-BE49-F238E27FC236}">
                <a16:creationId xmlns:a16="http://schemas.microsoft.com/office/drawing/2014/main" id="{25C635AD-3056-4CDF-A7BF-BDFAEECD7A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5175" y="1183004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aycom Software, Inc. Reports Third Quarter 2022 Results">
            <a:extLst>
              <a:ext uri="{FF2B5EF4-FFF2-40B4-BE49-F238E27FC236}">
                <a16:creationId xmlns:a16="http://schemas.microsoft.com/office/drawing/2014/main" id="{0DDDB631-7803-49E8-A3EA-923BEC004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175" y="308492"/>
            <a:ext cx="1440000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Procter &amp;amp; Gamble Perfumes E Colônias">
            <a:extLst>
              <a:ext uri="{FF2B5EF4-FFF2-40B4-BE49-F238E27FC236}">
                <a16:creationId xmlns:a16="http://schemas.microsoft.com/office/drawing/2014/main" id="{E500E031-8073-485F-98D6-C460C693B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794" y="2945744"/>
            <a:ext cx="1042132" cy="453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PTC (software company) - Wikipedia">
            <a:extLst>
              <a:ext uri="{FF2B5EF4-FFF2-40B4-BE49-F238E27FC236}">
                <a16:creationId xmlns:a16="http://schemas.microsoft.com/office/drawing/2014/main" id="{68A83B26-51AE-4BC6-83A7-CD7FDD8B6A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087" y="493873"/>
            <a:ext cx="1440000" cy="56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CEF6837-EDE0-4D61-A8B3-736C6A6DE4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20" y="6003947"/>
            <a:ext cx="1440000" cy="2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490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44B4CAF3-BDF9-3D3F-B4B9-A632205FA0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4"/>
          <a:stretch/>
        </p:blipFill>
        <p:spPr>
          <a:xfrm>
            <a:off x="2059806" y="0"/>
            <a:ext cx="9179694" cy="6858000"/>
          </a:xfrm>
          <a:prstGeom prst="rect">
            <a:avLst/>
          </a:prstGeom>
        </p:spPr>
      </p:pic>
      <p:pic>
        <p:nvPicPr>
          <p:cNvPr id="4" name="Picture 2" descr="upload.wikimedia.org/wikipedia/commons/thumb/7/...">
            <a:extLst>
              <a:ext uri="{FF2B5EF4-FFF2-40B4-BE49-F238E27FC236}">
                <a16:creationId xmlns:a16="http://schemas.microsoft.com/office/drawing/2014/main" id="{6ED9B2E5-E7B3-4E15-B6C9-8DFF25AED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0" y="340743"/>
            <a:ext cx="720000" cy="33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756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9D2C54EB-2025-02E0-3D69-A40505FD8D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8"/>
          <a:stretch/>
        </p:blipFill>
        <p:spPr>
          <a:xfrm>
            <a:off x="2069432" y="0"/>
            <a:ext cx="9170068" cy="6858000"/>
          </a:xfrm>
          <a:prstGeom prst="rect">
            <a:avLst/>
          </a:prstGeom>
        </p:spPr>
      </p:pic>
      <p:pic>
        <p:nvPicPr>
          <p:cNvPr id="4" name="Picture 2" descr="Ações CVS Health - Stock CVS - Resultados, Dividendos, Cotação e  Indicadores - Investidor10">
            <a:extLst>
              <a:ext uri="{FF2B5EF4-FFF2-40B4-BE49-F238E27FC236}">
                <a16:creationId xmlns:a16="http://schemas.microsoft.com/office/drawing/2014/main" id="{AE1F08DB-8DEF-4CC7-855A-A373D40E9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0" y="380730"/>
            <a:ext cx="720000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71580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C868B4D0-915C-171F-6DDF-BADC6740CF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51"/>
          <a:stretch/>
        </p:blipFill>
        <p:spPr>
          <a:xfrm>
            <a:off x="2079056" y="0"/>
            <a:ext cx="9160443" cy="6858000"/>
          </a:xfrm>
          <a:prstGeom prst="rect">
            <a:avLst/>
          </a:prstGeom>
        </p:spPr>
      </p:pic>
      <p:pic>
        <p:nvPicPr>
          <p:cNvPr id="6" name="Picture 2" descr="Huntington Ingalls Industries To Acquire Alion Science and">
            <a:extLst>
              <a:ext uri="{FF2B5EF4-FFF2-40B4-BE49-F238E27FC236}">
                <a16:creationId xmlns:a16="http://schemas.microsoft.com/office/drawing/2014/main" id="{91A4442B-6D2E-4490-BA4D-5C9225BD8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89" y="376245"/>
            <a:ext cx="720000" cy="3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12407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750BE5D2-442F-8650-8A10-000CDE10F1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9"/>
          <a:stretch/>
        </p:blipFill>
        <p:spPr>
          <a:xfrm>
            <a:off x="1992428" y="0"/>
            <a:ext cx="9247071" cy="6858000"/>
          </a:xfrm>
          <a:prstGeom prst="rect">
            <a:avLst/>
          </a:prstGeom>
        </p:spPr>
      </p:pic>
      <p:pic>
        <p:nvPicPr>
          <p:cNvPr id="4" name="Picture 4" descr="Hershey's – Wikipédia, a enciclopédia livre">
            <a:extLst>
              <a:ext uri="{FF2B5EF4-FFF2-40B4-BE49-F238E27FC236}">
                <a16:creationId xmlns:a16="http://schemas.microsoft.com/office/drawing/2014/main" id="{DD626DE1-B24D-4091-9156-F30EE529E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02" y="396152"/>
            <a:ext cx="720000" cy="2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7425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2851C5EB-5597-BFD2-0303-A3EF1B2306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77"/>
          <a:stretch/>
        </p:blipFill>
        <p:spPr>
          <a:xfrm>
            <a:off x="2040556" y="0"/>
            <a:ext cx="9198944" cy="6858000"/>
          </a:xfrm>
          <a:prstGeom prst="rect">
            <a:avLst/>
          </a:prstGeom>
        </p:spPr>
      </p:pic>
      <p:pic>
        <p:nvPicPr>
          <p:cNvPr id="4" name="Picture 6" descr="Home - Omnicom Media Group">
            <a:extLst>
              <a:ext uri="{FF2B5EF4-FFF2-40B4-BE49-F238E27FC236}">
                <a16:creationId xmlns:a16="http://schemas.microsoft.com/office/drawing/2014/main" id="{B053F847-6923-4C24-9210-0220A0703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63" y="444056"/>
            <a:ext cx="834618" cy="117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34211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F9AC3896-EAA6-83DD-E598-42D41122FF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9"/>
          <a:stretch/>
        </p:blipFill>
        <p:spPr>
          <a:xfrm>
            <a:off x="1963554" y="0"/>
            <a:ext cx="9275946" cy="6858000"/>
          </a:xfrm>
          <a:prstGeom prst="rect">
            <a:avLst/>
          </a:prstGeom>
        </p:spPr>
      </p:pic>
      <p:pic>
        <p:nvPicPr>
          <p:cNvPr id="4" name="Picture 8" descr="O'Reilly Automotive (ORLY) Stock Price, News &amp; Info | The Motley Fool">
            <a:extLst>
              <a:ext uri="{FF2B5EF4-FFF2-40B4-BE49-F238E27FC236}">
                <a16:creationId xmlns:a16="http://schemas.microsoft.com/office/drawing/2014/main" id="{0697A9A6-8160-47DC-92F6-6D096FE4C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78" y="185445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710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dispersão&#10;&#10;Descrição gerada automaticamente">
            <a:extLst>
              <a:ext uri="{FF2B5EF4-FFF2-40B4-BE49-F238E27FC236}">
                <a16:creationId xmlns:a16="http://schemas.microsoft.com/office/drawing/2014/main" id="{85E936C1-4C01-B8F8-9297-606E09F0D1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8"/>
          <a:stretch/>
        </p:blipFill>
        <p:spPr>
          <a:xfrm>
            <a:off x="2069432" y="0"/>
            <a:ext cx="9170068" cy="6858000"/>
          </a:xfrm>
          <a:prstGeom prst="rect">
            <a:avLst/>
          </a:prstGeom>
        </p:spPr>
      </p:pic>
      <p:pic>
        <p:nvPicPr>
          <p:cNvPr id="4" name="Picture 10" descr="Paycom Software, Inc. Reports Third Quarter 2022 Results">
            <a:extLst>
              <a:ext uri="{FF2B5EF4-FFF2-40B4-BE49-F238E27FC236}">
                <a16:creationId xmlns:a16="http://schemas.microsoft.com/office/drawing/2014/main" id="{3740931E-6DB9-416D-8BF0-AFD6178B5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0" y="99530"/>
            <a:ext cx="720000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8503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Histograma&#10;&#10;Descrição gerada automaticamente">
            <a:extLst>
              <a:ext uri="{FF2B5EF4-FFF2-40B4-BE49-F238E27FC236}">
                <a16:creationId xmlns:a16="http://schemas.microsoft.com/office/drawing/2014/main" id="{7EA04D57-D928-6AD1-151D-F0930A69B4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/>
          <a:stretch/>
        </p:blipFill>
        <p:spPr>
          <a:xfrm>
            <a:off x="2050180" y="0"/>
            <a:ext cx="9189319" cy="6858000"/>
          </a:xfrm>
          <a:prstGeom prst="rect">
            <a:avLst/>
          </a:prstGeom>
        </p:spPr>
      </p:pic>
      <p:pic>
        <p:nvPicPr>
          <p:cNvPr id="4" name="Picture 12" descr="Procter &amp;amp; Gamble Perfumes E Colônias">
            <a:extLst>
              <a:ext uri="{FF2B5EF4-FFF2-40B4-BE49-F238E27FC236}">
                <a16:creationId xmlns:a16="http://schemas.microsoft.com/office/drawing/2014/main" id="{6B4AAFB6-9F00-477C-AA48-95634AE77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00" y="372851"/>
            <a:ext cx="647461" cy="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4569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2DA561BA-42CB-B563-BE97-F02828F4C0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4"/>
          <a:stretch/>
        </p:blipFill>
        <p:spPr>
          <a:xfrm>
            <a:off x="2030930" y="0"/>
            <a:ext cx="9208569" cy="6858000"/>
          </a:xfrm>
          <a:prstGeom prst="rect">
            <a:avLst/>
          </a:prstGeom>
        </p:spPr>
      </p:pic>
      <p:pic>
        <p:nvPicPr>
          <p:cNvPr id="4" name="Picture 14" descr="PTC (software company) - Wikipedia">
            <a:extLst>
              <a:ext uri="{FF2B5EF4-FFF2-40B4-BE49-F238E27FC236}">
                <a16:creationId xmlns:a16="http://schemas.microsoft.com/office/drawing/2014/main" id="{A5DD7125-36C2-4353-A789-C39E93BB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48" y="371394"/>
            <a:ext cx="720000" cy="28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3582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Gráfico&#10;&#10;Descrição gerada automaticamente">
            <a:extLst>
              <a:ext uri="{FF2B5EF4-FFF2-40B4-BE49-F238E27FC236}">
                <a16:creationId xmlns:a16="http://schemas.microsoft.com/office/drawing/2014/main" id="{2607B513-710A-3754-6116-8E848F96F0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1" y="0"/>
            <a:ext cx="1083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37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&#10;&#10;Descrição gerada automaticamente">
            <a:extLst>
              <a:ext uri="{FF2B5EF4-FFF2-40B4-BE49-F238E27FC236}">
                <a16:creationId xmlns:a16="http://schemas.microsoft.com/office/drawing/2014/main" id="{515EBD35-17D6-B3C2-7E93-637A993358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71"/>
          <a:stretch/>
        </p:blipFill>
        <p:spPr>
          <a:xfrm>
            <a:off x="2050180" y="0"/>
            <a:ext cx="9189319" cy="6858000"/>
          </a:xfrm>
          <a:prstGeom prst="rect">
            <a:avLst/>
          </a:prstGeom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8C2FB688-63CB-4A97-923B-27E43E07E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60" y="370636"/>
            <a:ext cx="720000" cy="12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5248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lco com luzes azuis&#10;&#10;Descrição gerada automaticamente com confiança baixa">
            <a:extLst>
              <a:ext uri="{FF2B5EF4-FFF2-40B4-BE49-F238E27FC236}">
                <a16:creationId xmlns:a16="http://schemas.microsoft.com/office/drawing/2014/main" id="{9FC37C8D-3F48-45DC-B9FF-0B3AE170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-1" r="6433" b="64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392"/>
            <a:ext cx="5977289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algn="r" rtl="0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Alocação de recursos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383406" y="3338363"/>
            <a:ext cx="4957011" cy="367203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800" b="1" dirty="0"/>
              <a:t>Divisão uniforme</a:t>
            </a:r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44C75D0E-401C-4D7A-AB19-9CFCCF9D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96" y="1203156"/>
            <a:ext cx="4645475" cy="4653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42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lco com luzes azuis&#10;&#10;Descrição gerada automaticamente com confiança baixa">
            <a:extLst>
              <a:ext uri="{FF2B5EF4-FFF2-40B4-BE49-F238E27FC236}">
                <a16:creationId xmlns:a16="http://schemas.microsoft.com/office/drawing/2014/main" id="{9FC37C8D-3F48-45DC-B9FF-0B3AE170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-1" r="6433" b="64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392"/>
            <a:ext cx="5977289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algn="r" rtl="0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Alocação de recursos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383406" y="3338363"/>
            <a:ext cx="4957011" cy="367203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800" b="1" strike="sngStrike" dirty="0"/>
              <a:t>Divisão uniforme</a:t>
            </a:r>
          </a:p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44C75D0E-401C-4D7A-AB19-9CFCCF9DF119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9696" y="1203156"/>
            <a:ext cx="4645475" cy="4653815"/>
          </a:xfrm>
          <a:prstGeom prst="rect">
            <a:avLst/>
          </a:prstGeom>
        </p:spPr>
      </p:pic>
      <p:sp>
        <p:nvSpPr>
          <p:cNvPr id="7" name="Título 11">
            <a:extLst>
              <a:ext uri="{FF2B5EF4-FFF2-40B4-BE49-F238E27FC236}">
                <a16:creationId xmlns:a16="http://schemas.microsoft.com/office/drawing/2014/main" id="{B0E1870E-60AC-4E1E-B5A7-8418EB2CA608}"/>
              </a:ext>
            </a:extLst>
          </p:cNvPr>
          <p:cNvSpPr txBox="1">
            <a:spLocks/>
          </p:cNvSpPr>
          <p:nvPr/>
        </p:nvSpPr>
        <p:spPr>
          <a:xfrm>
            <a:off x="7300037" y="2211546"/>
            <a:ext cx="4390438" cy="267808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2400" b="1" cap="none" dirty="0">
                <a:solidFill>
                  <a:schemeClr val="tx1"/>
                </a:solidFill>
                <a:latin typeface="+mn-lt"/>
              </a:rPr>
              <a:t>Ativos previamente padronizados</a:t>
            </a:r>
          </a:p>
          <a:p>
            <a:pPr algn="ctr"/>
            <a:endParaRPr lang="pt-BR" sz="2400" b="1" cap="none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pt-BR" sz="4000" b="1" cap="none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</a:t>
            </a:r>
            <a:endParaRPr lang="pt-BR" sz="4000" b="1" cap="none" dirty="0">
              <a:solidFill>
                <a:schemeClr val="tx1"/>
              </a:solidFill>
              <a:latin typeface="+mn-lt"/>
            </a:endParaRPr>
          </a:p>
          <a:p>
            <a:pPr algn="ctr"/>
            <a:endParaRPr lang="pt-BR" sz="2400" b="1" cap="none" dirty="0">
              <a:solidFill>
                <a:schemeClr val="tx1"/>
              </a:solidFill>
              <a:latin typeface="+mn-lt"/>
            </a:endParaRPr>
          </a:p>
          <a:p>
            <a:pPr algn="ctr"/>
            <a:r>
              <a:rPr lang="pt-BR" sz="2400" b="1" cap="none" dirty="0">
                <a:solidFill>
                  <a:schemeClr val="tx1"/>
                </a:solidFill>
                <a:latin typeface="+mn-lt"/>
              </a:rPr>
              <a:t>A reta de tendência não necessariamente projeta ganhos iguais</a:t>
            </a:r>
          </a:p>
        </p:txBody>
      </p:sp>
    </p:spTree>
    <p:extLst>
      <p:ext uri="{BB962C8B-B14F-4D97-AF65-F5344CB8AC3E}">
        <p14:creationId xmlns:p14="http://schemas.microsoft.com/office/powerpoint/2010/main" val="410057430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lco com luzes azuis&#10;&#10;Descrição gerada automaticamente com confiança baixa">
            <a:extLst>
              <a:ext uri="{FF2B5EF4-FFF2-40B4-BE49-F238E27FC236}">
                <a16:creationId xmlns:a16="http://schemas.microsoft.com/office/drawing/2014/main" id="{9FC37C8D-3F48-45DC-B9FF-0B3AE170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-1" r="6433" b="64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392"/>
            <a:ext cx="5977289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algn="r" rtl="0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Alocação de recursos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383406" y="3338363"/>
            <a:ext cx="4957011" cy="367203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800" b="1" strike="sngStrike" dirty="0"/>
              <a:t>Divisão uniforme</a:t>
            </a:r>
          </a:p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agem 8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C9CF5AA1-9EC0-4453-88D9-DCCDCFC0D01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532" y="1583353"/>
            <a:ext cx="5713803" cy="389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527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404C1D-663A-4404-91D4-DF00A419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5" name="Título 11">
            <a:extLst>
              <a:ext uri="{FF2B5EF4-FFF2-40B4-BE49-F238E27FC236}">
                <a16:creationId xmlns:a16="http://schemas.microsoft.com/office/drawing/2014/main" id="{30DD08F3-75B9-4BDE-AE1B-FFF10D114288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4687504" cy="380153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comparação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b="1" dirty="0">
                <a:solidFill>
                  <a:schemeClr val="tx2"/>
                </a:solidFill>
              </a:rPr>
              <a:t>Preço  padronizado x </a:t>
            </a:r>
          </a:p>
          <a:p>
            <a:r>
              <a:rPr lang="pt-BR" sz="3200" dirty="0">
                <a:solidFill>
                  <a:schemeClr val="bg1"/>
                </a:solidFill>
              </a:rPr>
              <a:t>não padronizado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DF7251E9-1B2D-DB7E-C4D0-D20F3EC6C1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92" y="928838"/>
            <a:ext cx="7338246" cy="500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21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F6404C1D-663A-4404-91D4-DF00A419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6072868" cy="6858000"/>
          </a:xfrm>
          <a:prstGeom prst="rect">
            <a:avLst/>
          </a:prstGeom>
        </p:spPr>
      </p:pic>
      <p:sp>
        <p:nvSpPr>
          <p:cNvPr id="5" name="Título 11">
            <a:extLst>
              <a:ext uri="{FF2B5EF4-FFF2-40B4-BE49-F238E27FC236}">
                <a16:creationId xmlns:a16="http://schemas.microsoft.com/office/drawing/2014/main" id="{30DD08F3-75B9-4BDE-AE1B-FFF10D114288}"/>
              </a:ext>
            </a:extLst>
          </p:cNvPr>
          <p:cNvSpPr txBox="1">
            <a:spLocks/>
          </p:cNvSpPr>
          <p:nvPr/>
        </p:nvSpPr>
        <p:spPr>
          <a:xfrm>
            <a:off x="481262" y="584203"/>
            <a:ext cx="4687504" cy="380153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exemplo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r>
              <a:rPr lang="pt-BR" sz="3200" dirty="0">
                <a:solidFill>
                  <a:schemeClr val="bg1"/>
                </a:solidFill>
              </a:rPr>
              <a:t>comparação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Preço  padronizado x </a:t>
            </a:r>
          </a:p>
          <a:p>
            <a:r>
              <a:rPr lang="pt-BR" sz="3200" b="1" dirty="0">
                <a:solidFill>
                  <a:schemeClr val="tx2"/>
                </a:solidFill>
              </a:rPr>
              <a:t>não padronizado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4CD74A1F-C160-4056-837E-F0940E3CCE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492" y="945731"/>
            <a:ext cx="7338246" cy="496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045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lco com luzes azuis&#10;&#10;Descrição gerada automaticamente com confiança baixa">
            <a:extLst>
              <a:ext uri="{FF2B5EF4-FFF2-40B4-BE49-F238E27FC236}">
                <a16:creationId xmlns:a16="http://schemas.microsoft.com/office/drawing/2014/main" id="{9FC37C8D-3F48-45DC-B9FF-0B3AE170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-1" r="6433" b="64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392"/>
            <a:ext cx="5977289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algn="r" rtl="0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Alocação de recursos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811531" y="3338363"/>
            <a:ext cx="4528886" cy="367203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pt-BR" sz="2800" b="1" strike="sngStrike" dirty="0"/>
              <a:t>Divisão uniforme</a:t>
            </a:r>
          </a:p>
          <a:p>
            <a:pPr algn="r"/>
            <a:endParaRPr lang="pt-BR" sz="2800" b="1" strike="sngStrike" dirty="0"/>
          </a:p>
          <a:p>
            <a:pPr algn="r"/>
            <a:r>
              <a:rPr lang="pt-BR" sz="2800" b="1" dirty="0"/>
              <a:t>Ponderada em função do crescimento percentual do ativo</a:t>
            </a:r>
          </a:p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8C7B014-0B09-4668-ADAE-3EAF9F0712AD}"/>
              </a:ext>
            </a:extLst>
          </p:cNvPr>
          <p:cNvSpPr/>
          <p:nvPr/>
        </p:nvSpPr>
        <p:spPr>
          <a:xfrm>
            <a:off x="6774242" y="4321421"/>
            <a:ext cx="4716382" cy="1527178"/>
          </a:xfrm>
          <a:prstGeom prst="rect">
            <a:avLst/>
          </a:prstGeom>
          <a:solidFill>
            <a:schemeClr val="bg1">
              <a:alpha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sz="2600" b="1" strike="sngStrike" dirty="0">
              <a:solidFill>
                <a:srgbClr val="4349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Espaço Reservado para Texto 20">
            <a:extLst>
              <a:ext uri="{FF2B5EF4-FFF2-40B4-BE49-F238E27FC236}">
                <a16:creationId xmlns:a16="http://schemas.microsoft.com/office/drawing/2014/main" id="{C38A2A14-9C78-4309-A07D-DB66AB6709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74243" y="4385636"/>
            <a:ext cx="4606226" cy="1398748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ctr"/>
          <a:lstStyle/>
          <a:p>
            <a:pPr algn="r"/>
            <a:r>
              <a:rPr lang="pt-BR" sz="2400" dirty="0">
                <a:solidFill>
                  <a:srgbClr val="1E212A"/>
                </a:solidFill>
              </a:rPr>
              <a:t>Restrições à ativos cuja tendência é desvalorizar</a:t>
            </a:r>
          </a:p>
          <a:p>
            <a:pPr algn="r"/>
            <a:r>
              <a:rPr lang="pt-BR" sz="2400" dirty="0">
                <a:solidFill>
                  <a:srgbClr val="1E212A"/>
                </a:solidFill>
              </a:rPr>
              <a:t>(5% da carteira)</a:t>
            </a:r>
          </a:p>
        </p:txBody>
      </p:sp>
    </p:spTree>
    <p:extLst>
      <p:ext uri="{BB962C8B-B14F-4D97-AF65-F5344CB8AC3E}">
        <p14:creationId xmlns:p14="http://schemas.microsoft.com/office/powerpoint/2010/main" val="84392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uiExpand="1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Palco com luzes azuis&#10;&#10;Descrição gerada automaticamente com confiança baixa">
            <a:extLst>
              <a:ext uri="{FF2B5EF4-FFF2-40B4-BE49-F238E27FC236}">
                <a16:creationId xmlns:a16="http://schemas.microsoft.com/office/drawing/2014/main" id="{9FC37C8D-3F48-45DC-B9FF-0B3AE170CD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t="-1" r="6433" b="6433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06392"/>
            <a:ext cx="5977289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algn="r">
              <a:spcBef>
                <a:spcPts val="0"/>
              </a:spcBef>
            </a:pP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Alocação de recursos</a:t>
            </a:r>
            <a:br>
              <a:rPr lang="pt-BR" dirty="0">
                <a:solidFill>
                  <a:schemeClr val="bg1"/>
                </a:solidFill>
              </a:rPr>
            </a:br>
            <a:br>
              <a:rPr lang="pt-BR" dirty="0">
                <a:solidFill>
                  <a:schemeClr val="bg1"/>
                </a:solidFill>
              </a:rPr>
            </a:br>
            <a:br>
              <a:rPr lang="pt-BR" sz="2400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Proposta final de carteira S&amp;P500</a:t>
            </a:r>
            <a:br>
              <a:rPr lang="pt-BR" sz="3200" b="1" dirty="0">
                <a:solidFill>
                  <a:schemeClr val="bg1"/>
                </a:solidFill>
              </a:rPr>
            </a:br>
            <a:r>
              <a:rPr lang="pt-BR" sz="3200" b="1" dirty="0">
                <a:solidFill>
                  <a:schemeClr val="bg1"/>
                </a:solidFill>
              </a:rPr>
              <a:t>e sua distribuição</a:t>
            </a:r>
            <a:br>
              <a:rPr lang="pt-BR" sz="3200" b="1" dirty="0">
                <a:solidFill>
                  <a:schemeClr val="bg1"/>
                </a:solidFill>
              </a:rPr>
            </a:b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5513671" y="4575209"/>
            <a:ext cx="4957011" cy="1676399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6" name="Imagem 15" descr="Gráfico, Gráfico de pizza&#10;&#10;Descrição gerada automaticamente">
            <a:extLst>
              <a:ext uri="{FF2B5EF4-FFF2-40B4-BE49-F238E27FC236}">
                <a16:creationId xmlns:a16="http://schemas.microsoft.com/office/drawing/2014/main" id="{BFB2DD80-E5EA-4912-90CB-F2D2F1864A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9694" y="1203156"/>
            <a:ext cx="4645476" cy="465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45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, Gráfico de pizza&#10;&#10;Descrição gerada automaticamente">
            <a:extLst>
              <a:ext uri="{FF2B5EF4-FFF2-40B4-BE49-F238E27FC236}">
                <a16:creationId xmlns:a16="http://schemas.microsoft.com/office/drawing/2014/main" id="{43525043-56AE-4AD8-BDA7-5A9D786BD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480" y="-1331"/>
            <a:ext cx="6847039" cy="685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835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ão segurando objeto azul&#10;&#10;Descrição gerada automaticamente">
            <a:extLst>
              <a:ext uri="{FF2B5EF4-FFF2-40B4-BE49-F238E27FC236}">
                <a16:creationId xmlns:a16="http://schemas.microsoft.com/office/drawing/2014/main" id="{A372BB5C-564A-420B-818C-BC1B6C080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4244" r="16003" b="11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46651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Exemplo de aplicação</a:t>
            </a: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39485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3CC20CAA-8668-F102-8FC9-9461A2176F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0"/>
            <a:ext cx="10836000" cy="1005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3484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Mão segurando objeto azul&#10;&#10;Descrição gerada automaticamente">
            <a:extLst>
              <a:ext uri="{FF2B5EF4-FFF2-40B4-BE49-F238E27FC236}">
                <a16:creationId xmlns:a16="http://schemas.microsoft.com/office/drawing/2014/main" id="{A372BB5C-564A-420B-818C-BC1B6C0804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4244" r="16003" b="1176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6" name="Título 11">
            <a:extLst>
              <a:ext uri="{FF2B5EF4-FFF2-40B4-BE49-F238E27FC236}">
                <a16:creationId xmlns:a16="http://schemas.microsoft.com/office/drawing/2014/main" id="{E2329BFF-A5DA-4907-A67E-28FBD819407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46651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Exemplo de aplicação</a:t>
            </a: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endParaRPr lang="pt-BR" dirty="0">
              <a:solidFill>
                <a:schemeClr val="bg1"/>
              </a:solidFill>
            </a:endParaRP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Composição de Carteira S&amp;P500 com base em base análise de preço de fechamento</a:t>
            </a: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r>
              <a:rPr lang="pt-BR" sz="2000" dirty="0">
                <a:solidFill>
                  <a:srgbClr val="8189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21/10/2017 a 21/10/2019</a:t>
            </a:r>
          </a:p>
          <a:p>
            <a:pPr algn="r"/>
            <a:endParaRPr lang="pt-BR" sz="3200" dirty="0">
              <a:solidFill>
                <a:schemeClr val="bg1"/>
              </a:solidFill>
            </a:endParaRPr>
          </a:p>
        </p:txBody>
      </p:sp>
      <p:pic>
        <p:nvPicPr>
          <p:cNvPr id="3" name="Imagem 2" descr="Gráfico, Gráfico de pizza&#10;&#10;Descrição gerada automaticamente">
            <a:extLst>
              <a:ext uri="{FF2B5EF4-FFF2-40B4-BE49-F238E27FC236}">
                <a16:creationId xmlns:a16="http://schemas.microsoft.com/office/drawing/2014/main" id="{A05D15A8-8ACC-4B3F-B7F1-C57B0A082B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5105" y="1421875"/>
            <a:ext cx="4007055" cy="401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9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, Gráfico de pizza&#10;&#10;Descrição gerada automaticamente">
            <a:extLst>
              <a:ext uri="{FF2B5EF4-FFF2-40B4-BE49-F238E27FC236}">
                <a16:creationId xmlns:a16="http://schemas.microsoft.com/office/drawing/2014/main" id="{38E3C833-2F41-40A5-ADAB-259538F14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3145" y="0"/>
            <a:ext cx="68457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38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308523D0-6D44-4265-99F0-35B8ADB4E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8" name="Título 11">
            <a:extLst>
              <a:ext uri="{FF2B5EF4-FFF2-40B4-BE49-F238E27FC236}">
                <a16:creationId xmlns:a16="http://schemas.microsoft.com/office/drawing/2014/main" id="{9142785B-1946-41F4-8F60-5F692EEB3CA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37253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Exemplo de aplicação</a:t>
            </a: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1100" dirty="0">
              <a:solidFill>
                <a:schemeClr val="bg1"/>
              </a:solidFill>
            </a:endParaRP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Variação diária do preço de fechamento (2 anos)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27719CC-C45B-4BF6-8D39-435FDCE8F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010" y="2126204"/>
            <a:ext cx="6106376" cy="2942947"/>
          </a:xfrm>
          <a:prstGeom prst="rect">
            <a:avLst/>
          </a:prstGeom>
        </p:spPr>
      </p:pic>
      <p:pic>
        <p:nvPicPr>
          <p:cNvPr id="9" name="Imagem 8" descr="Logotipo, nome da empresa&#10;&#10;Descrição gerada automaticamente">
            <a:extLst>
              <a:ext uri="{FF2B5EF4-FFF2-40B4-BE49-F238E27FC236}">
                <a16:creationId xmlns:a16="http://schemas.microsoft.com/office/drawing/2014/main" id="{5DF2251B-6D63-49A6-A4BA-C08063312B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420" y="1346883"/>
            <a:ext cx="1921635" cy="522863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DFEFDAA6-9279-46AD-BF70-50EADD02FF4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7" y="4889319"/>
            <a:ext cx="1750246" cy="1243595"/>
          </a:xfrm>
          <a:prstGeom prst="rect">
            <a:avLst/>
          </a:prstGeom>
        </p:spPr>
      </p:pic>
      <p:pic>
        <p:nvPicPr>
          <p:cNvPr id="11" name="Imagem 10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93DFB099-97C3-40B4-8B10-C9A16B533DC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5500" r="5558" b="13500"/>
          <a:stretch/>
        </p:blipFill>
        <p:spPr>
          <a:xfrm>
            <a:off x="3609064" y="4309533"/>
            <a:ext cx="901700" cy="814389"/>
          </a:xfrm>
          <a:prstGeom prst="rect">
            <a:avLst/>
          </a:prstGeom>
        </p:spPr>
      </p:pic>
      <p:pic>
        <p:nvPicPr>
          <p:cNvPr id="12" name="Imagem 11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34CF4ED6-75FE-4599-9E4A-8F65D67BE2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1877" y="1758761"/>
            <a:ext cx="1261798" cy="1010444"/>
          </a:xfrm>
          <a:prstGeom prst="rect">
            <a:avLst/>
          </a:prstGeom>
        </p:spPr>
      </p:pic>
      <p:pic>
        <p:nvPicPr>
          <p:cNvPr id="13" name="Imagem 12" descr="Logotipo, nome da empresa&#10;&#10;Descrição gerada automaticamente">
            <a:extLst>
              <a:ext uri="{FF2B5EF4-FFF2-40B4-BE49-F238E27FC236}">
                <a16:creationId xmlns:a16="http://schemas.microsoft.com/office/drawing/2014/main" id="{B27BA03C-734C-4A00-B70E-2ADDF510658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917" y="2950005"/>
            <a:ext cx="1196446" cy="1065742"/>
          </a:xfrm>
          <a:prstGeom prst="rect">
            <a:avLst/>
          </a:prstGeom>
        </p:spPr>
      </p:pic>
      <p:pic>
        <p:nvPicPr>
          <p:cNvPr id="15" name="Imagem 14" descr="Logotipo&#10;&#10;Descrição gerada automaticamente">
            <a:extLst>
              <a:ext uri="{FF2B5EF4-FFF2-40B4-BE49-F238E27FC236}">
                <a16:creationId xmlns:a16="http://schemas.microsoft.com/office/drawing/2014/main" id="{0D6783DB-B17B-4020-9EB6-C4A3F6BFFF0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37" y="3597678"/>
            <a:ext cx="1873874" cy="972973"/>
          </a:xfrm>
          <a:prstGeom prst="rect">
            <a:avLst/>
          </a:prstGeom>
        </p:spPr>
      </p:pic>
      <p:pic>
        <p:nvPicPr>
          <p:cNvPr id="16" name="Imagem 15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E1F5B0C0-2F79-4D52-A709-1CACB23300C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6" y="376561"/>
            <a:ext cx="1633410" cy="481343"/>
          </a:xfrm>
          <a:prstGeom prst="rect">
            <a:avLst/>
          </a:prstGeom>
        </p:spPr>
      </p:pic>
      <p:pic>
        <p:nvPicPr>
          <p:cNvPr id="17" name="Imagem 16" descr="Texto&#10;&#10;Descrição gerada automaticamente">
            <a:extLst>
              <a:ext uri="{FF2B5EF4-FFF2-40B4-BE49-F238E27FC236}">
                <a16:creationId xmlns:a16="http://schemas.microsoft.com/office/drawing/2014/main" id="{EDB3FB0D-D329-4533-9D78-D74A0B20277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98" y="2392173"/>
            <a:ext cx="1684074" cy="754063"/>
          </a:xfrm>
          <a:prstGeom prst="rect">
            <a:avLst/>
          </a:prstGeom>
        </p:spPr>
      </p:pic>
      <p:pic>
        <p:nvPicPr>
          <p:cNvPr id="19" name="Imagem 18" descr="Uma imagem contendo Texto&#10;&#10;Descrição gerada automaticamente">
            <a:extLst>
              <a:ext uri="{FF2B5EF4-FFF2-40B4-BE49-F238E27FC236}">
                <a16:creationId xmlns:a16="http://schemas.microsoft.com/office/drawing/2014/main" id="{8778D7EB-E0FC-420D-9F87-D9CFAB348F4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8386" y="323440"/>
            <a:ext cx="1923057" cy="1001721"/>
          </a:xfrm>
          <a:prstGeom prst="rect">
            <a:avLst/>
          </a:prstGeom>
        </p:spPr>
      </p:pic>
      <p:pic>
        <p:nvPicPr>
          <p:cNvPr id="20" name="Imagem 19" descr="Logotipo&#10;&#10;Descrição gerada automaticamente">
            <a:extLst>
              <a:ext uri="{FF2B5EF4-FFF2-40B4-BE49-F238E27FC236}">
                <a16:creationId xmlns:a16="http://schemas.microsoft.com/office/drawing/2014/main" id="{A3623C04-86E2-4029-9EA3-05F9CD8BD9B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83" y="5792774"/>
            <a:ext cx="1834621" cy="46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0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Gráfico&#10;&#10;Descrição gerada automaticamente">
            <a:extLst>
              <a:ext uri="{FF2B5EF4-FFF2-40B4-BE49-F238E27FC236}">
                <a16:creationId xmlns:a16="http://schemas.microsoft.com/office/drawing/2014/main" id="{5EF79972-4D58-40CD-AD38-A786D04B3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14" name="Imagem 13" descr="Desenho de um círculo&#10;&#10;Descrição gerada automaticamente com confiança média">
            <a:extLst>
              <a:ext uri="{FF2B5EF4-FFF2-40B4-BE49-F238E27FC236}">
                <a16:creationId xmlns:a16="http://schemas.microsoft.com/office/drawing/2014/main" id="{469A79AD-3A50-46D5-A725-1D8233F5F5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1" y="275519"/>
            <a:ext cx="720000" cy="21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83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B698A4D1-4DE4-4345-9986-0D2A786CD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408" y="0"/>
            <a:ext cx="10167184" cy="6858000"/>
          </a:xfrm>
          <a:prstGeom prst="rect">
            <a:avLst/>
          </a:prstGeom>
        </p:spPr>
      </p:pic>
      <p:pic>
        <p:nvPicPr>
          <p:cNvPr id="9" name="Imagem 8" descr="Gráfico, Gráfico de explosão solar&#10;&#10;Descrição gerada automaticamente">
            <a:extLst>
              <a:ext uri="{FF2B5EF4-FFF2-40B4-BE49-F238E27FC236}">
                <a16:creationId xmlns:a16="http://schemas.microsoft.com/office/drawing/2014/main" id="{3C6118C9-7410-4B9F-A00F-1C46DEAC07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408" y="194082"/>
            <a:ext cx="720000" cy="5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3665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25C6F147-CC81-41B5-A38C-380DEA601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663589DF-805C-47A7-AF27-310A8885D5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57" y="157168"/>
            <a:ext cx="720000" cy="51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8218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8C9CD8CD-4F8E-4F9D-8DDE-00AEEE399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10" name="Imagem 9" descr="Logotipo&#10;&#10;Descrição gerada automaticamente">
            <a:extLst>
              <a:ext uri="{FF2B5EF4-FFF2-40B4-BE49-F238E27FC236}">
                <a16:creationId xmlns:a16="http://schemas.microsoft.com/office/drawing/2014/main" id="{BC3B34E4-2152-4262-98E4-5F93AD420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89" y="263583"/>
            <a:ext cx="720000" cy="18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410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CA2B86EB-AD26-4436-B0A0-CA0B722B25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5" name="Imagem 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A7799118-2729-4E26-8386-B8315CDFDB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8" t="5500" r="5558" b="13500"/>
          <a:stretch/>
        </p:blipFill>
        <p:spPr>
          <a:xfrm>
            <a:off x="239058" y="137723"/>
            <a:ext cx="720000" cy="650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29519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8A19C1C2-ED16-40AD-BFC3-A9C64980D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7" y="0"/>
            <a:ext cx="10064486" cy="6858000"/>
          </a:xfrm>
          <a:prstGeom prst="rect">
            <a:avLst/>
          </a:prstGeom>
        </p:spPr>
      </p:pic>
      <p:pic>
        <p:nvPicPr>
          <p:cNvPr id="6" name="Imagem 5" descr="Logotipo&#10;&#10;Descrição gerada automaticamente">
            <a:extLst>
              <a:ext uri="{FF2B5EF4-FFF2-40B4-BE49-F238E27FC236}">
                <a16:creationId xmlns:a16="http://schemas.microsoft.com/office/drawing/2014/main" id="{6D94DE1A-348E-44CA-ABFD-34A3743122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91" y="226636"/>
            <a:ext cx="720000" cy="37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33150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6794B6AD-32EF-4B5C-B32F-FED63F9D89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5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AF787CDD-ADE9-4884-84CB-85B929375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8" y="146661"/>
            <a:ext cx="720000" cy="641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731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34A26411-45E7-ADEA-BF7F-1F931D959A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0"/>
            <a:ext cx="10836000" cy="685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545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&#10;&#10;Descrição gerada automaticamente">
            <a:extLst>
              <a:ext uri="{FF2B5EF4-FFF2-40B4-BE49-F238E27FC236}">
                <a16:creationId xmlns:a16="http://schemas.microsoft.com/office/drawing/2014/main" id="{FAE611F1-C3B9-41BA-9486-EC26F2147A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7" y="0"/>
            <a:ext cx="10064486" cy="6858000"/>
          </a:xfrm>
          <a:prstGeom prst="rect">
            <a:avLst/>
          </a:prstGeom>
        </p:spPr>
      </p:pic>
      <p:pic>
        <p:nvPicPr>
          <p:cNvPr id="4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A73480E5-0E18-43A2-AC1F-4DDD17436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57" y="315004"/>
            <a:ext cx="720000" cy="19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5302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ABF9D659-706C-47C2-A95E-BE2C0C2A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5" name="Imagem 4" descr="Uma imagem contendo Texto&#10;&#10;Descrição gerada automaticamente">
            <a:extLst>
              <a:ext uri="{FF2B5EF4-FFF2-40B4-BE49-F238E27FC236}">
                <a16:creationId xmlns:a16="http://schemas.microsoft.com/office/drawing/2014/main" id="{F0102A74-26AB-497E-BAB1-B35D47561B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7" y="150491"/>
            <a:ext cx="720000" cy="375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45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Gráfico, Gráfico de linhas&#10;&#10;Descrição gerada automaticamente">
            <a:extLst>
              <a:ext uri="{FF2B5EF4-FFF2-40B4-BE49-F238E27FC236}">
                <a16:creationId xmlns:a16="http://schemas.microsoft.com/office/drawing/2014/main" id="{369B80A5-1F7B-4B41-AB17-7EC01A1F5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8A93880-EAA8-4D0B-AD35-31AF5FB78A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91" y="221644"/>
            <a:ext cx="720000" cy="322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4590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áfico 13">
            <a:extLst>
              <a:ext uri="{FF2B5EF4-FFF2-40B4-BE49-F238E27FC236}">
                <a16:creationId xmlns:a16="http://schemas.microsoft.com/office/drawing/2014/main" id="{308523D0-6D44-4265-99F0-35B8ADB4E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4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77265" y="0"/>
            <a:ext cx="6637867" cy="6858000"/>
          </a:xfrm>
          <a:prstGeom prst="rect">
            <a:avLst/>
          </a:prstGeom>
        </p:spPr>
      </p:pic>
      <p:sp>
        <p:nvSpPr>
          <p:cNvPr id="18" name="Título 11">
            <a:extLst>
              <a:ext uri="{FF2B5EF4-FFF2-40B4-BE49-F238E27FC236}">
                <a16:creationId xmlns:a16="http://schemas.microsoft.com/office/drawing/2014/main" id="{9142785B-1946-41F4-8F60-5F692EEB3CA9}"/>
              </a:ext>
            </a:extLst>
          </p:cNvPr>
          <p:cNvSpPr txBox="1">
            <a:spLocks/>
          </p:cNvSpPr>
          <p:nvPr/>
        </p:nvSpPr>
        <p:spPr>
          <a:xfrm>
            <a:off x="6142264" y="584202"/>
            <a:ext cx="6072868" cy="372533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pt-BR" dirty="0">
                <a:solidFill>
                  <a:schemeClr val="bg1"/>
                </a:solidFill>
              </a:rPr>
              <a:t>Exemplo de aplicação</a:t>
            </a:r>
          </a:p>
          <a:p>
            <a:pPr algn="r"/>
            <a:endParaRPr lang="pt-BR" sz="3200" dirty="0">
              <a:solidFill>
                <a:schemeClr val="bg1"/>
              </a:solidFill>
            </a:endParaRPr>
          </a:p>
          <a:p>
            <a:pPr algn="r"/>
            <a:endParaRPr lang="pt-BR" sz="1100" dirty="0">
              <a:solidFill>
                <a:schemeClr val="bg1"/>
              </a:solidFill>
            </a:endParaRPr>
          </a:p>
          <a:p>
            <a:pPr algn="r"/>
            <a:r>
              <a:rPr lang="pt-BR" sz="3200" dirty="0">
                <a:solidFill>
                  <a:schemeClr val="bg1"/>
                </a:solidFill>
              </a:rPr>
              <a:t>crescimento percentual diário do preço de fechamento da carteira (2 anos)</a:t>
            </a:r>
          </a:p>
        </p:txBody>
      </p:sp>
      <p:pic>
        <p:nvPicPr>
          <p:cNvPr id="3" name="Imagem 2" descr="Interface gráfica do usuário, 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1BBFF1FC-31E1-44C9-99CB-965232BE1F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30" y="1501140"/>
            <a:ext cx="5696970" cy="385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9843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nterface gráfica do usuário, Gráfico, Gráfico de linhas, Gráfico de dispersão&#10;&#10;Descrição gerada automaticamente">
            <a:extLst>
              <a:ext uri="{FF2B5EF4-FFF2-40B4-BE49-F238E27FC236}">
                <a16:creationId xmlns:a16="http://schemas.microsoft.com/office/drawing/2014/main" id="{F56072E6-B1DE-4A0C-AA5E-6CA1DE3C0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9524" y="0"/>
            <a:ext cx="10132951" cy="6858000"/>
          </a:xfrm>
          <a:prstGeom prst="rect">
            <a:avLst/>
          </a:prstGeom>
        </p:spPr>
      </p:pic>
      <p:sp>
        <p:nvSpPr>
          <p:cNvPr id="3" name="Espaço Reservado para Texto 20">
            <a:extLst>
              <a:ext uri="{FF2B5EF4-FFF2-40B4-BE49-F238E27FC236}">
                <a16:creationId xmlns:a16="http://schemas.microsoft.com/office/drawing/2014/main" id="{EA4B5656-CA59-4E40-AADF-01ACDAA1BFCB}"/>
              </a:ext>
            </a:extLst>
          </p:cNvPr>
          <p:cNvSpPr txBox="1">
            <a:spLocks/>
          </p:cNvSpPr>
          <p:nvPr/>
        </p:nvSpPr>
        <p:spPr>
          <a:xfrm>
            <a:off x="4062441" y="5463266"/>
            <a:ext cx="1303309" cy="71210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solidFill>
                  <a:srgbClr val="434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↓ </a:t>
            </a:r>
            <a:r>
              <a:rPr lang="pt-BR" sz="2400" b="1" dirty="0">
                <a:solidFill>
                  <a:srgbClr val="43495B"/>
                </a:solidFill>
                <a:cs typeface="Arial" panose="020B0604020202020204" pitchFamily="34" charset="0"/>
              </a:rPr>
              <a:t>37%</a:t>
            </a:r>
            <a:endParaRPr lang="pt-BR" b="1" dirty="0">
              <a:solidFill>
                <a:srgbClr val="43495B"/>
              </a:solidFill>
            </a:endParaRPr>
          </a:p>
        </p:txBody>
      </p:sp>
      <p:sp>
        <p:nvSpPr>
          <p:cNvPr id="9" name="Espaço Reservado para Texto 20">
            <a:extLst>
              <a:ext uri="{FF2B5EF4-FFF2-40B4-BE49-F238E27FC236}">
                <a16:creationId xmlns:a16="http://schemas.microsoft.com/office/drawing/2014/main" id="{BADDA9C3-B7F6-4B15-928D-3FF7C184ECDB}"/>
              </a:ext>
            </a:extLst>
          </p:cNvPr>
          <p:cNvSpPr txBox="1">
            <a:spLocks/>
          </p:cNvSpPr>
          <p:nvPr/>
        </p:nvSpPr>
        <p:spPr>
          <a:xfrm>
            <a:off x="9758993" y="1053292"/>
            <a:ext cx="1303309" cy="712101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600" b="1" dirty="0">
                <a:solidFill>
                  <a:srgbClr val="43495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↑ </a:t>
            </a:r>
            <a:r>
              <a:rPr lang="pt-BR" sz="2400" b="1" dirty="0">
                <a:solidFill>
                  <a:srgbClr val="43495B"/>
                </a:solidFill>
                <a:cs typeface="Arial" panose="020B0604020202020204" pitchFamily="34" charset="0"/>
              </a:rPr>
              <a:t>56%</a:t>
            </a:r>
            <a:endParaRPr lang="pt-BR" b="1" dirty="0">
              <a:solidFill>
                <a:srgbClr val="43495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6637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objeto, bolo, relógio, olhando&#10;&#10;Descrição gerada automaticamente">
            <a:extLst>
              <a:ext uri="{FF2B5EF4-FFF2-40B4-BE49-F238E27FC236}">
                <a16:creationId xmlns:a16="http://schemas.microsoft.com/office/drawing/2014/main" id="{D5178660-A374-4393-918B-D7ED2FE6E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3747" b="137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072" y="0"/>
            <a:ext cx="5966460" cy="2300397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dirty="0">
                <a:solidFill>
                  <a:schemeClr val="bg1"/>
                </a:solidFill>
              </a:rPr>
              <a:t>Considerações finais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215E24-4C5C-4779-9118-3A000E1BAE32}"/>
              </a:ext>
            </a:extLst>
          </p:cNvPr>
          <p:cNvSpPr/>
          <p:nvPr/>
        </p:nvSpPr>
        <p:spPr>
          <a:xfrm>
            <a:off x="0" y="0"/>
            <a:ext cx="6507072" cy="6857998"/>
          </a:xfrm>
          <a:prstGeom prst="rect">
            <a:avLst/>
          </a:prstGeom>
          <a:solidFill>
            <a:schemeClr val="accent2">
              <a:lumMod val="5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1">
            <a:extLst>
              <a:ext uri="{FF2B5EF4-FFF2-40B4-BE49-F238E27FC236}">
                <a16:creationId xmlns:a16="http://schemas.microsoft.com/office/drawing/2014/main" id="{23BE9BE2-6722-4BDD-BBF3-5788E33FDB56}"/>
              </a:ext>
            </a:extLst>
          </p:cNvPr>
          <p:cNvSpPr txBox="1">
            <a:spLocks/>
          </p:cNvSpPr>
          <p:nvPr/>
        </p:nvSpPr>
        <p:spPr>
          <a:xfrm>
            <a:off x="564288" y="1912620"/>
            <a:ext cx="6507072" cy="44348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Modelo puramente gráfico, sem updates do mundo externo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  <a:p>
            <a:r>
              <a:rPr lang="pt-BR" sz="3200" dirty="0">
                <a:solidFill>
                  <a:schemeClr val="bg1"/>
                </a:solidFill>
              </a:rPr>
              <a:t>Não leva em consideração: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preceitos da Análise Fundamentalista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valuation</a:t>
            </a:r>
            <a:endParaRPr lang="pt-BR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conjuntura de mercados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políticas econômicas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mudanças de governo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 err="1">
                <a:solidFill>
                  <a:schemeClr val="bg1"/>
                </a:solidFill>
              </a:rPr>
              <a:t>etc</a:t>
            </a:r>
            <a:endParaRPr lang="pt-BR" sz="2400" dirty="0">
              <a:solidFill>
                <a:schemeClr val="bg1"/>
              </a:solidFill>
            </a:endParaRPr>
          </a:p>
          <a:p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137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Uma imagem contendo objeto, bolo, relógio, olhando&#10;&#10;Descrição gerada automaticamente">
            <a:extLst>
              <a:ext uri="{FF2B5EF4-FFF2-40B4-BE49-F238E27FC236}">
                <a16:creationId xmlns:a16="http://schemas.microsoft.com/office/drawing/2014/main" id="{D5178660-A374-4393-918B-D7ED2FE6E9B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3747" b="137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7072" y="0"/>
            <a:ext cx="5966460" cy="2300397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/>
          <a:lstStyle/>
          <a:p>
            <a:pPr algn="r" rtl="0"/>
            <a:r>
              <a:rPr lang="pt-BR" dirty="0">
                <a:solidFill>
                  <a:schemeClr val="bg1"/>
                </a:solidFill>
              </a:rPr>
              <a:t>Considerações finais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C215E24-4C5C-4779-9118-3A000E1BAE32}"/>
              </a:ext>
            </a:extLst>
          </p:cNvPr>
          <p:cNvSpPr/>
          <p:nvPr/>
        </p:nvSpPr>
        <p:spPr>
          <a:xfrm>
            <a:off x="0" y="0"/>
            <a:ext cx="6507072" cy="6857998"/>
          </a:xfrm>
          <a:prstGeom prst="rect">
            <a:avLst/>
          </a:prstGeom>
          <a:solidFill>
            <a:schemeClr val="accent2">
              <a:lumMod val="50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Título 11">
            <a:extLst>
              <a:ext uri="{FF2B5EF4-FFF2-40B4-BE49-F238E27FC236}">
                <a16:creationId xmlns:a16="http://schemas.microsoft.com/office/drawing/2014/main" id="{23BE9BE2-6722-4BDD-BBF3-5788E33FDB56}"/>
              </a:ext>
            </a:extLst>
          </p:cNvPr>
          <p:cNvSpPr txBox="1">
            <a:spLocks/>
          </p:cNvSpPr>
          <p:nvPr/>
        </p:nvSpPr>
        <p:spPr>
          <a:xfrm>
            <a:off x="564288" y="1912620"/>
            <a:ext cx="6507072" cy="4434840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Ins="822960" rtlCol="0" anchor="t"/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800" kern="1200" cap="all" spc="200" baseline="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200" dirty="0">
                <a:solidFill>
                  <a:schemeClr val="bg1"/>
                </a:solidFill>
              </a:rPr>
              <a:t>para se manter válido no longo prazo, deve ser conciliado com:</a:t>
            </a:r>
          </a:p>
          <a:p>
            <a:endParaRPr lang="pt-BR" sz="32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atualizações periódicas de carteira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estratégias para a realização de lucro parcial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sz="2400" dirty="0">
                <a:solidFill>
                  <a:schemeClr val="bg1"/>
                </a:solidFill>
              </a:rPr>
              <a:t>aplicações limitadas ao médio prazo</a:t>
            </a:r>
            <a:endParaRPr lang="pt-BR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365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 descr="Uma imagem contendo objeto, bolo, relógio, olhando&#10;&#10;Descrição gerada automaticamente">
            <a:extLst>
              <a:ext uri="{FF2B5EF4-FFF2-40B4-BE49-F238E27FC236}">
                <a16:creationId xmlns:a16="http://schemas.microsoft.com/office/drawing/2014/main" id="{E9837B73-17ED-45DD-AC64-3A37FD106B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20000"/>
                    </a14:imgEffect>
                  </a14:imgLayer>
                </a14:imgProps>
              </a:ext>
            </a:extLst>
          </a:blip>
          <a:srcRect r="13747" b="13747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30" name="Gráfico 29">
            <a:extLst>
              <a:ext uri="{FF2B5EF4-FFF2-40B4-BE49-F238E27FC236}">
                <a16:creationId xmlns:a16="http://schemas.microsoft.com/office/drawing/2014/main" id="{FA004D3C-FBF8-40B2-B45E-0AE725F36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4000"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-1"/>
            <a:ext cx="6072868" cy="6858000"/>
          </a:xfrm>
          <a:prstGeom prst="rect">
            <a:avLst/>
          </a:prstGeom>
        </p:spPr>
      </p:pic>
      <p:sp>
        <p:nvSpPr>
          <p:cNvPr id="12" name="Título 11">
            <a:extLst>
              <a:ext uri="{FF2B5EF4-FFF2-40B4-BE49-F238E27FC236}">
                <a16:creationId xmlns:a16="http://schemas.microsoft.com/office/drawing/2014/main" id="{0A365D2C-2AF4-4356-BA8C-0913B31907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606392"/>
            <a:ext cx="5291488" cy="2194560"/>
          </a:xfr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rtlCol="0" anchor="t"/>
          <a:lstStyle/>
          <a:p>
            <a:pPr rtl="0"/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repositório</a:t>
            </a:r>
          </a:p>
        </p:txBody>
      </p:sp>
      <p:sp>
        <p:nvSpPr>
          <p:cNvPr id="15" name="Espaço Reservado para Texto 20">
            <a:extLst>
              <a:ext uri="{FF2B5EF4-FFF2-40B4-BE49-F238E27FC236}">
                <a16:creationId xmlns:a16="http://schemas.microsoft.com/office/drawing/2014/main" id="{88D0546D-3E4D-4C13-B8FF-8B1367BB0789}"/>
              </a:ext>
            </a:extLst>
          </p:cNvPr>
          <p:cNvSpPr txBox="1">
            <a:spLocks/>
          </p:cNvSpPr>
          <p:nvPr/>
        </p:nvSpPr>
        <p:spPr>
          <a:xfrm>
            <a:off x="811531" y="3338363"/>
            <a:ext cx="4528886" cy="3672038"/>
          </a:xfrm>
          <a:prstGeom prst="rect">
            <a:avLst/>
          </a:prstGeom>
          <a:solidFill>
            <a:schemeClr val="accent6">
              <a:lumMod val="60000"/>
              <a:lumOff val="40000"/>
              <a:alpha val="0"/>
            </a:schemeClr>
          </a:solidFill>
        </p:spPr>
        <p:txBody>
          <a:bodyPr tIns="0" rtlCol="0" anchor="t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i="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endParaRPr lang="pt-BR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0" name="Imagem 9" descr="Código QR&#10;&#10;Descrição gerada automaticamente">
            <a:extLst>
              <a:ext uri="{FF2B5EF4-FFF2-40B4-BE49-F238E27FC236}">
                <a16:creationId xmlns:a16="http://schemas.microsoft.com/office/drawing/2014/main" id="{91E8D1B9-41BA-40D5-B082-CE2DB8BFE1E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456" y="1255484"/>
            <a:ext cx="3500023" cy="4347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61165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 descr="Mão segurando aparelho eletrônico&#10;&#10;Descrição gerada automaticamente com confiança média">
            <a:extLst>
              <a:ext uri="{FF2B5EF4-FFF2-40B4-BE49-F238E27FC236}">
                <a16:creationId xmlns:a16="http://schemas.microsoft.com/office/drawing/2014/main" id="{460153B5-05FD-4C8D-9AC3-28366B05B18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 amt="28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131" r="15104" b="8972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pic>
        <p:nvPicPr>
          <p:cNvPr id="31" name="Espaço Reservado para Imagem 30" descr="Foto de rosto do membro da equipe">
            <a:extLst>
              <a:ext uri="{FF2B5EF4-FFF2-40B4-BE49-F238E27FC236}">
                <a16:creationId xmlns:a16="http://schemas.microsoft.com/office/drawing/2014/main" id="{321792FD-577A-4202-9436-69E0EE2D30D8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79028" y="1258659"/>
            <a:ext cx="2357652" cy="2002576"/>
          </a:xfrm>
        </p:spPr>
      </p:pic>
      <p:sp>
        <p:nvSpPr>
          <p:cNvPr id="32" name="Espaço Reservado para Texto 31">
            <a:extLst>
              <a:ext uri="{FF2B5EF4-FFF2-40B4-BE49-F238E27FC236}">
                <a16:creationId xmlns:a16="http://schemas.microsoft.com/office/drawing/2014/main" id="{73F0F196-3E9E-46C2-88BB-0C30FEFD56E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279026" y="336283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/>
              <a:t>Lucas Dias Ribeiro</a:t>
            </a:r>
          </a:p>
        </p:txBody>
      </p:sp>
      <p:pic>
        <p:nvPicPr>
          <p:cNvPr id="41" name="Espaço Reservado para Imagem 40" descr="Foto de rosto do membro da equipe">
            <a:extLst>
              <a:ext uri="{FF2B5EF4-FFF2-40B4-BE49-F238E27FC236}">
                <a16:creationId xmlns:a16="http://schemas.microsoft.com/office/drawing/2014/main" id="{F67AF7B8-93EC-406F-9CC8-BD0557CF3C29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174" y="1258659"/>
            <a:ext cx="2357652" cy="2002576"/>
          </a:xfrm>
        </p:spPr>
      </p:pic>
      <p:sp>
        <p:nvSpPr>
          <p:cNvPr id="35" name="Espaço Reservado para Texto 34">
            <a:extLst>
              <a:ext uri="{FF2B5EF4-FFF2-40B4-BE49-F238E27FC236}">
                <a16:creationId xmlns:a16="http://schemas.microsoft.com/office/drawing/2014/main" id="{C4984B8B-5A39-4866-8658-FB66C8DB4F8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17168" y="336283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 err="1"/>
              <a:t>lucas</a:t>
            </a:r>
            <a:r>
              <a:rPr lang="pt-BR" dirty="0"/>
              <a:t> silva lima</a:t>
            </a:r>
          </a:p>
        </p:txBody>
      </p:sp>
      <p:pic>
        <p:nvPicPr>
          <p:cNvPr id="45" name="Espaço Reservado para Imagem 44" descr="Foto de rosto do membro da equipe">
            <a:extLst>
              <a:ext uri="{FF2B5EF4-FFF2-40B4-BE49-F238E27FC236}">
                <a16:creationId xmlns:a16="http://schemas.microsoft.com/office/drawing/2014/main" id="{7AADF468-BF7D-49CF-BE5C-ACA05CA293CB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 rotWithShape="1"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1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55318" y="1258659"/>
            <a:ext cx="2357652" cy="2002576"/>
          </a:xfrm>
          <a:solidFill>
            <a:schemeClr val="accent6">
              <a:lumMod val="60000"/>
              <a:lumOff val="40000"/>
            </a:schemeClr>
          </a:solidFill>
        </p:spPr>
      </p:pic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D9D607B3-8F21-4E4E-9448-E334E3D36236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7555316" y="3362836"/>
            <a:ext cx="2357652" cy="779904"/>
          </a:xfrm>
        </p:spPr>
        <p:txBody>
          <a:bodyPr rtlCol="0" anchor="ctr"/>
          <a:lstStyle/>
          <a:p>
            <a:pPr rtl="0"/>
            <a:r>
              <a:rPr lang="pt-BR" dirty="0"/>
              <a:t>Victor Patrick </a:t>
            </a:r>
            <a:r>
              <a:rPr lang="pt-BR" dirty="0" err="1"/>
              <a:t>Wakugawa</a:t>
            </a:r>
            <a:r>
              <a:rPr lang="pt-BR" dirty="0"/>
              <a:t> de Oliveira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387CDB-BE9B-4F67-AE84-9A1328DF66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pt-BR"/>
              <a:t>EQUIPE DIOMGIS</a:t>
            </a:r>
            <a:endParaRPr lang="pt-BR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62A2BFCF-7ABB-4CF9-89A3-B2F0974674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52390" y="6356350"/>
            <a:ext cx="2743200" cy="365125"/>
          </a:xfrm>
        </p:spPr>
        <p:txBody>
          <a:bodyPr rtlCol="0"/>
          <a:lstStyle/>
          <a:p>
            <a:pPr rtl="0"/>
            <a:r>
              <a:rPr lang="pt-BR"/>
              <a:t>2022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318187E-4F8A-4F11-AFEB-6715ECE72E0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5000" contrast="7000"/>
                    </a14:imgEffect>
                  </a14:imgLayer>
                </a14:imgProps>
              </a:ext>
            </a:extLst>
          </a:blip>
          <a:srcRect l="20239" t="18179" r="20196" b="48064"/>
          <a:stretch/>
        </p:blipFill>
        <p:spPr>
          <a:xfrm>
            <a:off x="2279026" y="1258659"/>
            <a:ext cx="2357652" cy="2002576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AD8F6B7-83CC-4886-BC51-BDFD54905F5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6072" t="5739" r="16072" b="36625"/>
          <a:stretch/>
        </p:blipFill>
        <p:spPr>
          <a:xfrm>
            <a:off x="4917168" y="1258659"/>
            <a:ext cx="2357652" cy="2002576"/>
          </a:xfrm>
          <a:prstGeom prst="rect">
            <a:avLst/>
          </a:prstGeom>
        </p:spPr>
      </p:pic>
      <p:sp>
        <p:nvSpPr>
          <p:cNvPr id="22" name="Título 31">
            <a:extLst>
              <a:ext uri="{FF2B5EF4-FFF2-40B4-BE49-F238E27FC236}">
                <a16:creationId xmlns:a16="http://schemas.microsoft.com/office/drawing/2014/main" id="{8FB91170-3C0E-4FCE-8D83-7B7E02576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98464"/>
            <a:ext cx="5113020" cy="5082540"/>
          </a:xfrm>
        </p:spPr>
        <p:txBody>
          <a:bodyPr rtlCol="0" anchor="b"/>
          <a:lstStyle/>
          <a:p>
            <a:pPr rtl="0"/>
            <a:r>
              <a:rPr lang="pt-BR" sz="5400" dirty="0"/>
              <a:t>Obrigado</a:t>
            </a:r>
          </a:p>
        </p:txBody>
      </p:sp>
      <p:pic>
        <p:nvPicPr>
          <p:cNvPr id="20" name="Imagem 19" descr="Código QR&#10;&#10;Descrição gerada automaticamente">
            <a:extLst>
              <a:ext uri="{FF2B5EF4-FFF2-40B4-BE49-F238E27FC236}">
                <a16:creationId xmlns:a16="http://schemas.microsoft.com/office/drawing/2014/main" id="{9F4BECDB-8952-475E-A9B8-65D0B7DC76D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269297" y="895919"/>
            <a:ext cx="2367382" cy="2367382"/>
          </a:xfrm>
          <a:prstGeom prst="rect">
            <a:avLst/>
          </a:prstGeom>
        </p:spPr>
      </p:pic>
      <p:pic>
        <p:nvPicPr>
          <p:cNvPr id="8" name="Imagem 7" descr="Código QR&#10;&#10;Descrição gerada automaticamente">
            <a:extLst>
              <a:ext uri="{FF2B5EF4-FFF2-40B4-BE49-F238E27FC236}">
                <a16:creationId xmlns:a16="http://schemas.microsoft.com/office/drawing/2014/main" id="{EEC1E023-306F-4D50-A69D-4DD48E92D1C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919111" y="904672"/>
            <a:ext cx="2353765" cy="2353765"/>
          </a:xfrm>
          <a:prstGeom prst="rect">
            <a:avLst/>
          </a:prstGeom>
        </p:spPr>
      </p:pic>
      <p:pic>
        <p:nvPicPr>
          <p:cNvPr id="1026" name="Picture 2" descr="Linkedin - ícones de mídia social grátis">
            <a:extLst>
              <a:ext uri="{FF2B5EF4-FFF2-40B4-BE49-F238E27FC236}">
                <a16:creationId xmlns:a16="http://schemas.microsoft.com/office/drawing/2014/main" id="{DDC80B2A-42B2-411F-87B2-603BD4B2E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9593" y="2690264"/>
            <a:ext cx="559420" cy="559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7BA73A0-EAA1-D234-8749-E0C96E3EFF8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31783" t="5412" r="34620" b="43854"/>
          <a:stretch/>
        </p:blipFill>
        <p:spPr>
          <a:xfrm>
            <a:off x="7555308" y="1258659"/>
            <a:ext cx="2353765" cy="200257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3F1D28-1AB8-F44B-5B39-BD3FC404182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555308" y="895919"/>
            <a:ext cx="2362518" cy="2362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27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C800524A-2D2F-9D1E-9375-574EFFB0B6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1" y="0"/>
            <a:ext cx="108356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áfico, Histograma&#10;&#10;Descrição gerada automaticamente">
            <a:extLst>
              <a:ext uri="{FF2B5EF4-FFF2-40B4-BE49-F238E27FC236}">
                <a16:creationId xmlns:a16="http://schemas.microsoft.com/office/drawing/2014/main" id="{A377E5A2-D89E-B8A3-AF9F-AAC117F54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000" y="0"/>
            <a:ext cx="10836000" cy="11970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4574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2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55973"/>
      </a:accent1>
      <a:accent2>
        <a:srgbClr val="8189A2"/>
      </a:accent2>
      <a:accent3>
        <a:srgbClr val="BB9569"/>
      </a:accent3>
      <a:accent4>
        <a:srgbClr val="A25526"/>
      </a:accent4>
      <a:accent5>
        <a:srgbClr val="EEECE0"/>
      </a:accent5>
      <a:accent6>
        <a:srgbClr val="592A0E"/>
      </a:accent6>
      <a:hlink>
        <a:srgbClr val="0563C1"/>
      </a:hlink>
      <a:folHlink>
        <a:srgbClr val="954F72"/>
      </a:folHlink>
    </a:clrScheme>
    <a:fontScheme name="Custom 27">
      <a:majorFont>
        <a:latin typeface="Franklin Gothic Demi Cond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07_TF16411254_Win32" id="{30A37A42-610E-452A-A019-CB8B4DD2F9CA}" vid="{97D49594-7B16-43DA-8748-ABA62D8F274C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C6AFC83-AE02-40B8-BC2C-6B2B881062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0F98B39-7EBA-4823-84A5-26F4787998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5621FE4-3184-49E6-95AD-A045530002EF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{CC111878-BA7A-4CFB-AAD9-696E641F3EF9}tf16411254_win32</Template>
  <TotalTime>49</TotalTime>
  <Words>1223</Words>
  <Application>Microsoft Office PowerPoint</Application>
  <PresentationFormat>Widescreen</PresentationFormat>
  <Paragraphs>239</Paragraphs>
  <Slides>78</Slides>
  <Notes>37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Cambria Math</vt:lpstr>
      <vt:lpstr>Franklin Gothic Demi Cond</vt:lpstr>
      <vt:lpstr>Segoe UI Light</vt:lpstr>
      <vt:lpstr>Univers Light</vt:lpstr>
      <vt:lpstr>Tema do Office</vt:lpstr>
      <vt:lpstr>Equipe  diomgis</vt:lpstr>
      <vt:lpstr>a equipe</vt:lpstr>
      <vt:lpstr>Roteiro</vt:lpstr>
      <vt:lpstr>Estratégia  DIVERSIFICAÇÃO DA CARTEIRA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Estratégia  DIVERSIFICAÇÃO DA CARTEIRA</vt:lpstr>
      <vt:lpstr>Apresentação do PowerPoint</vt:lpstr>
      <vt:lpstr>Apresentação do PowerPoint</vt:lpstr>
      <vt:lpstr>Estratégia  K-Means (Clusterização)</vt:lpstr>
      <vt:lpstr>Estratégia  K-Means (Clusterização)</vt:lpstr>
      <vt:lpstr>Estratégia  Grupos definidos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Alocação de recursos</vt:lpstr>
      <vt:lpstr> Alocação de recursos</vt:lpstr>
      <vt:lpstr> Alocação de recursos</vt:lpstr>
      <vt:lpstr>Apresentação do PowerPoint</vt:lpstr>
      <vt:lpstr>Apresentação do PowerPoint</vt:lpstr>
      <vt:lpstr> Alocação de recursos</vt:lpstr>
      <vt:lpstr> Alocação de recursos   Proposta final de carteira S&amp;P500 e sua distribuição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Considerações finais</vt:lpstr>
      <vt:lpstr>Considerações finais</vt:lpstr>
      <vt:lpstr> repositório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Equipe  diomgis</dc:title>
  <dc:creator>Louise Brasil</dc:creator>
  <cp:lastModifiedBy>Lucas Silva</cp:lastModifiedBy>
  <cp:revision>20</cp:revision>
  <dcterms:created xsi:type="dcterms:W3CDTF">2022-12-01T18:02:38Z</dcterms:created>
  <dcterms:modified xsi:type="dcterms:W3CDTF">2022-12-02T11:29:01Z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a8de25a8-ef47-40a7-b7ec-c38f3edc2acf_Enabled">
    <vt:lpwstr>true</vt:lpwstr>
  </property>
  <property fmtid="{D5CDD505-2E9C-101B-9397-08002B2CF9AE}" pid="4" name="MSIP_Label_a8de25a8-ef47-40a7-b7ec-c38f3edc2acf_SetDate">
    <vt:lpwstr>2022-12-01T18:02:39Z</vt:lpwstr>
  </property>
  <property fmtid="{D5CDD505-2E9C-101B-9397-08002B2CF9AE}" pid="5" name="MSIP_Label_a8de25a8-ef47-40a7-b7ec-c38f3edc2acf_Method">
    <vt:lpwstr>Standard</vt:lpwstr>
  </property>
  <property fmtid="{D5CDD505-2E9C-101B-9397-08002B2CF9AE}" pid="6" name="MSIP_Label_a8de25a8-ef47-40a7-b7ec-c38f3edc2acf_Name">
    <vt:lpwstr>a8de25a8-ef47-40a7-b7ec-c38f3edc2acf</vt:lpwstr>
  </property>
  <property fmtid="{D5CDD505-2E9C-101B-9397-08002B2CF9AE}" pid="7" name="MSIP_Label_a8de25a8-ef47-40a7-b7ec-c38f3edc2acf_SiteId">
    <vt:lpwstr>15d1bef2-0a6a-46f9-be4c-023279325e51</vt:lpwstr>
  </property>
  <property fmtid="{D5CDD505-2E9C-101B-9397-08002B2CF9AE}" pid="8" name="MSIP_Label_a8de25a8-ef47-40a7-b7ec-c38f3edc2acf_ActionId">
    <vt:lpwstr>2f24b5e8-f282-4ac0-b1ca-56a524bb7498</vt:lpwstr>
  </property>
  <property fmtid="{D5CDD505-2E9C-101B-9397-08002B2CF9AE}" pid="9" name="MSIP_Label_a8de25a8-ef47-40a7-b7ec-c38f3edc2acf_ContentBits">
    <vt:lpwstr>0</vt:lpwstr>
  </property>
</Properties>
</file>